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27_2EC0EE5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1C_3253E5AE.xml" ContentType="application/vnd.ms-powerpoint.comments+xml"/>
  <Override PartName="/ppt/notesSlides/notesSlide6.xml" ContentType="application/vnd.openxmlformats-officedocument.presentationml.notesSlide+xml"/>
  <Override PartName="/ppt/comments/modernComment_11D_7C744E4D.xml" ContentType="application/vnd.ms-powerpoint.comment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omments/modernComment_129_BBD64D51.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19_2F58680D.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1E_73B5D6F2.xml" ContentType="application/vnd.ms-powerpoint.comments+xml"/>
  <Override PartName="/ppt/notesSlides/notesSlide18.xml" ContentType="application/vnd.openxmlformats-officedocument.presentationml.notesSlide+xml"/>
  <Override PartName="/ppt/comments/modernComment_11F_F755A596.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3" r:id="rId1"/>
    <p:sldMasterId id="2147483674" r:id="rId2"/>
  </p:sldMasterIdLst>
  <p:notesMasterIdLst>
    <p:notesMasterId r:id="rId28"/>
  </p:notesMasterIdLst>
  <p:sldIdLst>
    <p:sldId id="256" r:id="rId3"/>
    <p:sldId id="258" r:id="rId4"/>
    <p:sldId id="295" r:id="rId5"/>
    <p:sldId id="296" r:id="rId6"/>
    <p:sldId id="284" r:id="rId7"/>
    <p:sldId id="285" r:id="rId8"/>
    <p:sldId id="279" r:id="rId9"/>
    <p:sldId id="297" r:id="rId10"/>
    <p:sldId id="300" r:id="rId11"/>
    <p:sldId id="270" r:id="rId12"/>
    <p:sldId id="269" r:id="rId13"/>
    <p:sldId id="281" r:id="rId14"/>
    <p:sldId id="298" r:id="rId15"/>
    <p:sldId id="267" r:id="rId16"/>
    <p:sldId id="271" r:id="rId17"/>
    <p:sldId id="289" r:id="rId18"/>
    <p:sldId id="288" r:id="rId19"/>
    <p:sldId id="282" r:id="rId20"/>
    <p:sldId id="286" r:id="rId21"/>
    <p:sldId id="287" r:id="rId22"/>
    <p:sldId id="277" r:id="rId23"/>
    <p:sldId id="272" r:id="rId24"/>
    <p:sldId id="273" r:id="rId25"/>
    <p:sldId id="275" r:id="rId26"/>
    <p:sldId id="257" r:id="rId27"/>
  </p:sldIdLst>
  <p:sldSz cx="9144000" cy="5143500" type="screen16x9"/>
  <p:notesSz cx="7010400" cy="9296400"/>
  <p:embeddedFontLst>
    <p:embeddedFont>
      <p:font typeface="Archivo Black" panose="020B0604020202020204" charset="0"/>
      <p:regular r:id="rId29"/>
    </p:embeddedFont>
    <p:embeddedFont>
      <p:font typeface="Helvetica" panose="020B0604020202020204" pitchFamily="34" charset="0"/>
      <p:regular r:id="rId30"/>
      <p:bold r:id="rId31"/>
      <p:italic r:id="rId32"/>
      <p:boldItalic r:id="rId33"/>
    </p:embeddedFont>
    <p:embeddedFont>
      <p:font typeface="Lustria" panose="020B0604020202020204" charset="0"/>
      <p:regular r:id="rId34"/>
    </p:embeddedFont>
    <p:embeddedFont>
      <p:font typeface="Montserrat" panose="00000500000000000000" pitchFamily="2" charset="0"/>
      <p:regular r:id="rId35"/>
      <p:bold r:id="rId36"/>
      <p:italic r:id="rId37"/>
      <p:boldItalic r:id="rId38"/>
    </p:embeddedFont>
    <p:embeddedFont>
      <p:font typeface="Open Sans" panose="020B0606030504020204" pitchFamily="34" charset="0"/>
      <p:regular r:id="rId39"/>
      <p:bold r:id="rId40"/>
      <p:italic r:id="rId41"/>
      <p:boldItalic r:id="rId42"/>
    </p:embeddedFont>
    <p:embeddedFont>
      <p:font typeface="Source Sans Pro" panose="020B0503030403020204" pitchFamily="34" charset="0"/>
      <p:regular r:id="rId43"/>
      <p:bold r:id="rId44"/>
      <p:italic r:id="rId45"/>
      <p:boldItalic r:id="rId46"/>
    </p:embeddedFont>
    <p:embeddedFont>
      <p:font typeface="Titillium Web" panose="000005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F9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4696"/>
  </p:normalViewPr>
  <p:slideViewPr>
    <p:cSldViewPr snapToGrid="0">
      <p:cViewPr varScale="1">
        <p:scale>
          <a:sx n="81" d="100"/>
          <a:sy n="81" d="100"/>
        </p:scale>
        <p:origin x="76" y="2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font" Target="fonts/font1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s>
</file>

<file path=ppt/comments/modernComment_119_2F58680D.xml><?xml version="1.0" encoding="utf-8"?>
<p188:cmLst xmlns:a="http://schemas.openxmlformats.org/drawingml/2006/main" xmlns:r="http://schemas.openxmlformats.org/officeDocument/2006/relationships" xmlns:p188="http://schemas.microsoft.com/office/powerpoint/2018/8/main">
  <p188:cm id="{6647CD49-1FBF-DC49-8D20-BE4B040B65B1}" authorId="{9C0A0C92-441D-9F8C-37F2-44344DB42AAE}" created="2024-01-04T16:52:28.962">
    <pc:sldMkLst xmlns:pc="http://schemas.microsoft.com/office/powerpoint/2013/main/command">
      <pc:docMk/>
      <pc:sldMk cId="794322957" sldId="281"/>
    </pc:sldMkLst>
    <p188:txBody>
      <a:bodyPr/>
      <a:lstStyle/>
      <a:p>
        <a:r>
          <a:rPr lang="en-US"/>
          <a:t>$20,000 from one person to the other. This is from all people though. You can’t have multiple people contribution $20,000 into an account per year. This is an aggregate limit.
The aggregate amount for contributions is determined by the state and is parallel to the 529 plan. KS determines it by looking at the top 5 colleges in KS to determine the amount. This is reevaluated each year and every couple of years the annual contribution amount is changed, which happened to be this year. The aggregate amount will most likely always changed because of the rising price of education. </a:t>
        </a:r>
      </a:p>
    </p188:txBody>
  </p188:cm>
</p188:cmLst>
</file>

<file path=ppt/comments/modernComment_11C_3253E5AE.xml><?xml version="1.0" encoding="utf-8"?>
<p188:cmLst xmlns:a="http://schemas.openxmlformats.org/drawingml/2006/main" xmlns:r="http://schemas.openxmlformats.org/officeDocument/2006/relationships" xmlns:p188="http://schemas.microsoft.com/office/powerpoint/2018/8/main">
  <p188:cm id="{631FCC05-14CF-CB47-BAA0-B3D25264C3D7}" authorId="{9C0A0C92-441D-9F8C-37F2-44344DB42AAE}" created="2024-01-04T16:49:37.471">
    <pc:sldMkLst xmlns:pc="http://schemas.microsoft.com/office/powerpoint/2013/main/command">
      <pc:docMk/>
      <pc:sldMk cId="844359086" sldId="284"/>
    </pc:sldMkLst>
    <p188:txBody>
      <a:bodyPr/>
      <a:lstStyle/>
      <a:p>
        <a:r>
          <a:rPr lang="en-US"/>
          <a:t>Once the legislation was passed, KS along with 8 other states formed an alliance for the purpose to form more accounts as a group and lower fees at a quicker rate as one entity or team. It is usually a majority vote, but the direction of KS is the same as 19 other states currently, with ABLE accounts. 
Potentially add the screen shots of the states that are currently using ABLE accounts in their state. 
Built alliance with 19 other states. </a:t>
        </a:r>
      </a:p>
    </p188:txBody>
  </p188:cm>
</p188:cmLst>
</file>

<file path=ppt/comments/modernComment_11D_7C744E4D.xml><?xml version="1.0" encoding="utf-8"?>
<p188:cmLst xmlns:a="http://schemas.openxmlformats.org/drawingml/2006/main" xmlns:r="http://schemas.openxmlformats.org/officeDocument/2006/relationships" xmlns:p188="http://schemas.microsoft.com/office/powerpoint/2018/8/main">
  <p188:cm id="{6F43B91F-0C8D-114F-A398-08340E40BEFA}" authorId="{9C0A0C92-441D-9F8C-37F2-44344DB42AAE}" created="2024-01-04T16:40:12.458">
    <pc:sldMkLst xmlns:pc="http://schemas.microsoft.com/office/powerpoint/2013/main/command">
      <pc:docMk/>
      <pc:sldMk cId="2087997005" sldId="285"/>
    </pc:sldMkLst>
    <p188:replyLst/>
    <p188:txBody>
      <a:bodyPr/>
      <a:lstStyle/>
      <a:p>
        <a:r>
          <a:rPr lang="en-US"/>
          <a:t>Potentially use the video that will be done later in the week with Rachel, explaining how she is using the ABLE account. </a:t>
        </a:r>
      </a:p>
    </p188:txBody>
  </p188:cm>
</p188:cmLst>
</file>

<file path=ppt/comments/modernComment_11E_73B5D6F2.xml><?xml version="1.0" encoding="utf-8"?>
<p188:cmLst xmlns:a="http://schemas.openxmlformats.org/drawingml/2006/main" xmlns:r="http://schemas.openxmlformats.org/officeDocument/2006/relationships" xmlns:p188="http://schemas.microsoft.com/office/powerpoint/2018/8/main">
  <p188:cm id="{34B784EA-F802-2E4F-8F6A-B5CAEBCF1069}" authorId="{9C0A0C92-441D-9F8C-37F2-44344DB42AAE}" created="2024-01-04T19:23:56.243">
    <pc:sldMkLst xmlns:pc="http://schemas.microsoft.com/office/powerpoint/2013/main/command">
      <pc:docMk/>
      <pc:sldMk cId="1941296882" sldId="286"/>
    </pc:sldMkLst>
    <p188:replyLst>
      <p188:reply id="{A6864EBF-75BC-2D4E-AA6D-60BD2B8E5813}" authorId="{9C0A0C92-441D-9F8C-37F2-44344DB42AAE}" created="2024-01-11T22:19:35.082">
        <p188:txBody>
          <a:bodyPr/>
          <a:lstStyle/>
          <a:p>
            <a:r>
              <a:rPr lang="en-US"/>
              <a:t>No matter what, there will always be quarterly mains. Fee. $</a:t>
            </a:r>
          </a:p>
        </p188:txBody>
      </p188:reply>
    </p188:replyLst>
    <p188:txBody>
      <a:bodyPr/>
      <a:lstStyle/>
      <a:p>
        <a:r>
          <a:rPr lang="en-US"/>
          <a:t>Fees need to be updated per the new guidelines. Get information from Tom. </a:t>
        </a:r>
      </a:p>
    </p188:txBody>
  </p188:cm>
</p188:cmLst>
</file>

<file path=ppt/comments/modernComment_11F_F755A596.xml><?xml version="1.0" encoding="utf-8"?>
<p188:cmLst xmlns:a="http://schemas.openxmlformats.org/drawingml/2006/main" xmlns:r="http://schemas.openxmlformats.org/officeDocument/2006/relationships" xmlns:p188="http://schemas.microsoft.com/office/powerpoint/2018/8/main">
  <p188:cm id="{3E68CE6A-738B-6D4E-AEC8-839C7A0788B1}" authorId="{9C0A0C92-441D-9F8C-37F2-44344DB42AAE}" created="2024-01-04T19:27:01.888">
    <pc:sldMkLst xmlns:pc="http://schemas.microsoft.com/office/powerpoint/2013/main/command">
      <pc:docMk/>
      <pc:sldMk cId="4149585302" sldId="287"/>
    </pc:sldMkLst>
    <p188:replyLst>
      <p188:reply id="{CCEA5B00-F927-3C42-BC01-561576B877D2}" authorId="{9C0A0C92-441D-9F8C-37F2-44344DB42AAE}" created="2024-01-11T22:20:31.363">
        <p188:txBody>
          <a:bodyPr/>
          <a:lstStyle/>
          <a:p>
            <a:r>
              <a:rPr lang="en-US"/>
              <a:t>These are the fees by Fifth Third bank.</a:t>
            </a:r>
          </a:p>
        </p188:txBody>
      </p188:reply>
    </p188:replyLst>
    <p188:txBody>
      <a:bodyPr/>
      <a:lstStyle/>
      <a:p>
        <a:r>
          <a:rPr lang="en-US"/>
          <a:t>When you open an ABLE account, you are going to have two different options. You can either choose to invest and/or bank. If you go the investment route, you will have different opportunities as to the banking route. Add additional slide before this one. 
Explain the difference between the two different options. A little bit more risk in the investment option, but sometimes more ideal depending on your financial situation. If the account owner is young and not going to be using the funds immediately or trying to save for the long term, the investment opportunity will most likely be a better option.</a:t>
        </a:r>
      </a:p>
    </p188:txBody>
  </p188:cm>
</p188:cmLst>
</file>

<file path=ppt/comments/modernComment_127_2EC0EE50.xml><?xml version="1.0" encoding="utf-8"?>
<p188:cmLst xmlns:a="http://schemas.openxmlformats.org/drawingml/2006/main" xmlns:r="http://schemas.openxmlformats.org/officeDocument/2006/relationships" xmlns:p188="http://schemas.microsoft.com/office/powerpoint/2018/8/main">
  <p188:cm id="{AB076983-7A07-4943-A33C-1264E22AFF66}" authorId="{9C0A0C92-441D-9F8C-37F2-44344DB42AAE}" created="2024-01-04T16:36:43.432">
    <pc:sldMkLst xmlns:pc="http://schemas.microsoft.com/office/powerpoint/2013/main/command">
      <pc:docMk/>
      <pc:sldMk cId="784395856" sldId="276"/>
    </pc:sldMkLst>
    <p188:txBody>
      <a:bodyPr/>
      <a:lstStyle/>
      <a:p>
        <a:r>
          <a:rPr lang="en-US"/>
          <a:t>Put in Logically: Why it is named after Beck. </a:t>
        </a:r>
      </a:p>
    </p188:txBody>
  </p188:cm>
  <p188:cm id="{BEF1640B-21CC-3B40-944B-5C12A8F8262A}" authorId="{9C0A0C92-441D-9F8C-37F2-44344DB42AAE}" created="2024-01-04T16:38:07.871">
    <pc:sldMkLst xmlns:pc="http://schemas.microsoft.com/office/powerpoint/2013/main/command">
      <pc:docMk/>
      <pc:sldMk cId="784395856" sldId="276"/>
    </pc:sldMkLst>
    <p188:txBody>
      <a:bodyPr/>
      <a:lstStyle/>
      <a:p>
        <a:r>
          <a:rPr lang="en-US"/>
          <a:t>Point out Sarah Weir and Jowanda Mass. 
Once it was passed at the Federal level, it simply allowed states to enact their own legislation.  </a:t>
        </a:r>
      </a:p>
    </p188:txBody>
  </p188:cm>
</p188:cmLst>
</file>

<file path=ppt/comments/modernComment_129_BBD64D51.xml><?xml version="1.0" encoding="utf-8"?>
<p188:cmLst xmlns:a="http://schemas.openxmlformats.org/drawingml/2006/main" xmlns:r="http://schemas.openxmlformats.org/officeDocument/2006/relationships" xmlns:p188="http://schemas.microsoft.com/office/powerpoint/2018/8/main">
  <p188:cm id="{577DB9F4-F439-F748-83CA-75D0EF8A082A}" authorId="{9C0A0C92-441D-9F8C-37F2-44344DB42AAE}" created="2024-01-04T16:46:48.588">
    <pc:sldMkLst xmlns:pc="http://schemas.microsoft.com/office/powerpoint/2013/main/command">
      <pc:docMk/>
      <pc:sldMk cId="3151383889" sldId="269"/>
    </pc:sldMkLst>
    <p188:txBody>
      <a:bodyPr/>
      <a:lstStyle/>
      <a:p>
        <a:r>
          <a:rPr lang="en-US"/>
          <a:t>In 2026, the onset will change from 26 to 46. The Age Adjustment Act. Maybe get into the reason why.. </a:t>
        </a:r>
      </a:p>
    </p188:txBody>
  </p188:cm>
</p188:cmLst>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ata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32604E-424A-4661-95F2-536F2558A06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28292B5-D954-49B7-B951-D5419291FDF4}">
      <dgm:prSet/>
      <dgm:spPr/>
      <dgm:t>
        <a:bodyPr/>
        <a:lstStyle/>
        <a:p>
          <a:r>
            <a:rPr lang="en-US" dirty="0"/>
            <a:t>Tax-advantaged savings account (529A) that qualified individuals with disabilities can open. </a:t>
          </a:r>
        </a:p>
      </dgm:t>
    </dgm:pt>
    <dgm:pt modelId="{C04192EC-41C3-4711-AB0C-8BA164DD6F57}" type="parTrans" cxnId="{744B0DBF-FC01-4F37-ACAF-C7D3D64398E5}">
      <dgm:prSet/>
      <dgm:spPr/>
      <dgm:t>
        <a:bodyPr/>
        <a:lstStyle/>
        <a:p>
          <a:endParaRPr lang="en-US"/>
        </a:p>
      </dgm:t>
    </dgm:pt>
    <dgm:pt modelId="{563B763C-0FEE-4ECB-8A4C-7ABA22D822FA}" type="sibTrans" cxnId="{744B0DBF-FC01-4F37-ACAF-C7D3D64398E5}">
      <dgm:prSet/>
      <dgm:spPr/>
      <dgm:t>
        <a:bodyPr/>
        <a:lstStyle/>
        <a:p>
          <a:endParaRPr lang="en-US"/>
        </a:p>
      </dgm:t>
    </dgm:pt>
    <dgm:pt modelId="{7F7A8232-19CF-4222-8A47-07B64F7A6C81}">
      <dgm:prSet/>
      <dgm:spPr/>
      <dgm:t>
        <a:bodyPr/>
        <a:lstStyle/>
        <a:p>
          <a:r>
            <a:rPr lang="en-US"/>
            <a:t>Contributions are made on an after-tax basis. </a:t>
          </a:r>
        </a:p>
      </dgm:t>
    </dgm:pt>
    <dgm:pt modelId="{3DFF00D5-A940-45FA-8581-337567DD57A5}" type="parTrans" cxnId="{75E0F251-7B31-4109-86CF-72B70F3BCA12}">
      <dgm:prSet/>
      <dgm:spPr/>
      <dgm:t>
        <a:bodyPr/>
        <a:lstStyle/>
        <a:p>
          <a:endParaRPr lang="en-US"/>
        </a:p>
      </dgm:t>
    </dgm:pt>
    <dgm:pt modelId="{86A3766E-DFC2-47F9-8BF7-2975E2682C43}" type="sibTrans" cxnId="{75E0F251-7B31-4109-86CF-72B70F3BCA12}">
      <dgm:prSet/>
      <dgm:spPr/>
      <dgm:t>
        <a:bodyPr/>
        <a:lstStyle/>
        <a:p>
          <a:endParaRPr lang="en-US"/>
        </a:p>
      </dgm:t>
    </dgm:pt>
    <dgm:pt modelId="{6ACF6254-4D74-4874-AB8A-9AD8BAD0ABB7}">
      <dgm:prSet/>
      <dgm:spPr/>
      <dgm:t>
        <a:bodyPr/>
        <a:lstStyle/>
        <a:p>
          <a:r>
            <a:rPr lang="en-US"/>
            <a:t>Earnings grow tax-deferred and are tax-free if used for qualified disability expenses. </a:t>
          </a:r>
        </a:p>
      </dgm:t>
    </dgm:pt>
    <dgm:pt modelId="{906C20F4-0C69-4213-BBFF-99F706781D6C}" type="parTrans" cxnId="{2362D39A-A226-4779-AAEB-904E4AF97C6E}">
      <dgm:prSet/>
      <dgm:spPr/>
      <dgm:t>
        <a:bodyPr/>
        <a:lstStyle/>
        <a:p>
          <a:endParaRPr lang="en-US"/>
        </a:p>
      </dgm:t>
    </dgm:pt>
    <dgm:pt modelId="{94E23289-0F71-473C-AEC6-0B9E6241B879}" type="sibTrans" cxnId="{2362D39A-A226-4779-AAEB-904E4AF97C6E}">
      <dgm:prSet/>
      <dgm:spPr/>
      <dgm:t>
        <a:bodyPr/>
        <a:lstStyle/>
        <a:p>
          <a:endParaRPr lang="en-US"/>
        </a:p>
      </dgm:t>
    </dgm:pt>
    <dgm:pt modelId="{7D19DF02-774F-4220-9ABF-F51DE49F56E0}">
      <dgm:prSet/>
      <dgm:spPr/>
      <dgm:t>
        <a:bodyPr/>
        <a:lstStyle/>
        <a:p>
          <a:r>
            <a:rPr lang="en-US"/>
            <a:t>Contributions may be made by anybody. </a:t>
          </a:r>
        </a:p>
      </dgm:t>
    </dgm:pt>
    <dgm:pt modelId="{87DEAB7D-6CB4-4055-92F7-3ED979434DCE}" type="parTrans" cxnId="{FBB29BDA-F8C5-4F87-8496-318E09F427B1}">
      <dgm:prSet/>
      <dgm:spPr/>
      <dgm:t>
        <a:bodyPr/>
        <a:lstStyle/>
        <a:p>
          <a:endParaRPr lang="en-US"/>
        </a:p>
      </dgm:t>
    </dgm:pt>
    <dgm:pt modelId="{1AAEA82F-5351-49D1-B0AD-EB2EB4B2DC1D}" type="sibTrans" cxnId="{FBB29BDA-F8C5-4F87-8496-318E09F427B1}">
      <dgm:prSet/>
      <dgm:spPr/>
      <dgm:t>
        <a:bodyPr/>
        <a:lstStyle/>
        <a:p>
          <a:endParaRPr lang="en-US"/>
        </a:p>
      </dgm:t>
    </dgm:pt>
    <dgm:pt modelId="{A18789CA-D539-4A59-B18F-FA18C08A896C}">
      <dgm:prSet/>
      <dgm:spPr/>
      <dgm:t>
        <a:bodyPr/>
        <a:lstStyle/>
        <a:p>
          <a:r>
            <a:rPr lang="en-US"/>
            <a:t>The beneficiary is the owner of the account, but legal guardianship and powers of attorney will permit others to contribution funds, in the event that the beneficiary is unwilling or unable to manage the account.</a:t>
          </a:r>
        </a:p>
      </dgm:t>
    </dgm:pt>
    <dgm:pt modelId="{49ED2FED-8B63-45AE-9F0D-0BF33D2E1FD2}" type="parTrans" cxnId="{F946DB8E-69E6-4274-9C2B-79E5FEF075B8}">
      <dgm:prSet/>
      <dgm:spPr/>
      <dgm:t>
        <a:bodyPr/>
        <a:lstStyle/>
        <a:p>
          <a:endParaRPr lang="en-US"/>
        </a:p>
      </dgm:t>
    </dgm:pt>
    <dgm:pt modelId="{FDD6EA73-FCE3-4ECD-8708-1970312DC731}" type="sibTrans" cxnId="{F946DB8E-69E6-4274-9C2B-79E5FEF075B8}">
      <dgm:prSet/>
      <dgm:spPr/>
      <dgm:t>
        <a:bodyPr/>
        <a:lstStyle/>
        <a:p>
          <a:endParaRPr lang="en-US"/>
        </a:p>
      </dgm:t>
    </dgm:pt>
    <dgm:pt modelId="{D077687D-AF3D-0341-B682-EBE8F7397FBA}" type="pres">
      <dgm:prSet presAssocID="{EA32604E-424A-4661-95F2-536F2558A066}" presName="linear" presStyleCnt="0">
        <dgm:presLayoutVars>
          <dgm:animLvl val="lvl"/>
          <dgm:resizeHandles val="exact"/>
        </dgm:presLayoutVars>
      </dgm:prSet>
      <dgm:spPr/>
    </dgm:pt>
    <dgm:pt modelId="{65B0076C-B719-D04C-9B0B-B94AA9802D05}" type="pres">
      <dgm:prSet presAssocID="{C28292B5-D954-49B7-B951-D5419291FDF4}" presName="parentText" presStyleLbl="node1" presStyleIdx="0" presStyleCnt="5">
        <dgm:presLayoutVars>
          <dgm:chMax val="0"/>
          <dgm:bulletEnabled val="1"/>
        </dgm:presLayoutVars>
      </dgm:prSet>
      <dgm:spPr/>
    </dgm:pt>
    <dgm:pt modelId="{E3C7B3FB-AFAF-A447-94B1-E4CAC717DF64}" type="pres">
      <dgm:prSet presAssocID="{563B763C-0FEE-4ECB-8A4C-7ABA22D822FA}" presName="spacer" presStyleCnt="0"/>
      <dgm:spPr/>
    </dgm:pt>
    <dgm:pt modelId="{CC21C94D-9BE1-E64C-A062-450FC6E9556E}" type="pres">
      <dgm:prSet presAssocID="{7F7A8232-19CF-4222-8A47-07B64F7A6C81}" presName="parentText" presStyleLbl="node1" presStyleIdx="1" presStyleCnt="5">
        <dgm:presLayoutVars>
          <dgm:chMax val="0"/>
          <dgm:bulletEnabled val="1"/>
        </dgm:presLayoutVars>
      </dgm:prSet>
      <dgm:spPr/>
    </dgm:pt>
    <dgm:pt modelId="{DC3F9187-6813-8C46-A951-6D5B140CCE59}" type="pres">
      <dgm:prSet presAssocID="{86A3766E-DFC2-47F9-8BF7-2975E2682C43}" presName="spacer" presStyleCnt="0"/>
      <dgm:spPr/>
    </dgm:pt>
    <dgm:pt modelId="{0292DD3A-57AC-B946-AEA1-19742FC73C34}" type="pres">
      <dgm:prSet presAssocID="{6ACF6254-4D74-4874-AB8A-9AD8BAD0ABB7}" presName="parentText" presStyleLbl="node1" presStyleIdx="2" presStyleCnt="5">
        <dgm:presLayoutVars>
          <dgm:chMax val="0"/>
          <dgm:bulletEnabled val="1"/>
        </dgm:presLayoutVars>
      </dgm:prSet>
      <dgm:spPr/>
    </dgm:pt>
    <dgm:pt modelId="{9BE6D762-A6AD-224A-B8CC-1D02D38B84BF}" type="pres">
      <dgm:prSet presAssocID="{94E23289-0F71-473C-AEC6-0B9E6241B879}" presName="spacer" presStyleCnt="0"/>
      <dgm:spPr/>
    </dgm:pt>
    <dgm:pt modelId="{C240DDAB-8ECD-854E-9D5A-96F944AA6E64}" type="pres">
      <dgm:prSet presAssocID="{7D19DF02-774F-4220-9ABF-F51DE49F56E0}" presName="parentText" presStyleLbl="node1" presStyleIdx="3" presStyleCnt="5">
        <dgm:presLayoutVars>
          <dgm:chMax val="0"/>
          <dgm:bulletEnabled val="1"/>
        </dgm:presLayoutVars>
      </dgm:prSet>
      <dgm:spPr/>
    </dgm:pt>
    <dgm:pt modelId="{33F4F60B-2D59-C24A-AD32-47BCF811054B}" type="pres">
      <dgm:prSet presAssocID="{1AAEA82F-5351-49D1-B0AD-EB2EB4B2DC1D}" presName="spacer" presStyleCnt="0"/>
      <dgm:spPr/>
    </dgm:pt>
    <dgm:pt modelId="{B7FC970A-F32E-A143-A288-85208FB18F07}" type="pres">
      <dgm:prSet presAssocID="{A18789CA-D539-4A59-B18F-FA18C08A896C}" presName="parentText" presStyleLbl="node1" presStyleIdx="4" presStyleCnt="5">
        <dgm:presLayoutVars>
          <dgm:chMax val="0"/>
          <dgm:bulletEnabled val="1"/>
        </dgm:presLayoutVars>
      </dgm:prSet>
      <dgm:spPr/>
    </dgm:pt>
  </dgm:ptLst>
  <dgm:cxnLst>
    <dgm:cxn modelId="{6020E504-B141-B340-B2C1-87DA94D750C7}" type="presOf" srcId="{EA32604E-424A-4661-95F2-536F2558A066}" destId="{D077687D-AF3D-0341-B682-EBE8F7397FBA}" srcOrd="0" destOrd="0" presId="urn:microsoft.com/office/officeart/2005/8/layout/vList2"/>
    <dgm:cxn modelId="{7CBF0E33-1132-534F-99CD-17138E97D0A2}" type="presOf" srcId="{A18789CA-D539-4A59-B18F-FA18C08A896C}" destId="{B7FC970A-F32E-A143-A288-85208FB18F07}" srcOrd="0" destOrd="0" presId="urn:microsoft.com/office/officeart/2005/8/layout/vList2"/>
    <dgm:cxn modelId="{75E0F251-7B31-4109-86CF-72B70F3BCA12}" srcId="{EA32604E-424A-4661-95F2-536F2558A066}" destId="{7F7A8232-19CF-4222-8A47-07B64F7A6C81}" srcOrd="1" destOrd="0" parTransId="{3DFF00D5-A940-45FA-8581-337567DD57A5}" sibTransId="{86A3766E-DFC2-47F9-8BF7-2975E2682C43}"/>
    <dgm:cxn modelId="{F946DB8E-69E6-4274-9C2B-79E5FEF075B8}" srcId="{EA32604E-424A-4661-95F2-536F2558A066}" destId="{A18789CA-D539-4A59-B18F-FA18C08A896C}" srcOrd="4" destOrd="0" parTransId="{49ED2FED-8B63-45AE-9F0D-0BF33D2E1FD2}" sibTransId="{FDD6EA73-FCE3-4ECD-8708-1970312DC731}"/>
    <dgm:cxn modelId="{2362D39A-A226-4779-AAEB-904E4AF97C6E}" srcId="{EA32604E-424A-4661-95F2-536F2558A066}" destId="{6ACF6254-4D74-4874-AB8A-9AD8BAD0ABB7}" srcOrd="2" destOrd="0" parTransId="{906C20F4-0C69-4213-BBFF-99F706781D6C}" sibTransId="{94E23289-0F71-473C-AEC6-0B9E6241B879}"/>
    <dgm:cxn modelId="{744B0DBF-FC01-4F37-ACAF-C7D3D64398E5}" srcId="{EA32604E-424A-4661-95F2-536F2558A066}" destId="{C28292B5-D954-49B7-B951-D5419291FDF4}" srcOrd="0" destOrd="0" parTransId="{C04192EC-41C3-4711-AB0C-8BA164DD6F57}" sibTransId="{563B763C-0FEE-4ECB-8A4C-7ABA22D822FA}"/>
    <dgm:cxn modelId="{ECEE01C8-E53C-AD47-91BE-EC7AD05D1AB7}" type="presOf" srcId="{7F7A8232-19CF-4222-8A47-07B64F7A6C81}" destId="{CC21C94D-9BE1-E64C-A062-450FC6E9556E}" srcOrd="0" destOrd="0" presId="urn:microsoft.com/office/officeart/2005/8/layout/vList2"/>
    <dgm:cxn modelId="{AE388EDA-31B6-0D4F-B256-7E55D5667D9D}" type="presOf" srcId="{6ACF6254-4D74-4874-AB8A-9AD8BAD0ABB7}" destId="{0292DD3A-57AC-B946-AEA1-19742FC73C34}" srcOrd="0" destOrd="0" presId="urn:microsoft.com/office/officeart/2005/8/layout/vList2"/>
    <dgm:cxn modelId="{FBB29BDA-F8C5-4F87-8496-318E09F427B1}" srcId="{EA32604E-424A-4661-95F2-536F2558A066}" destId="{7D19DF02-774F-4220-9ABF-F51DE49F56E0}" srcOrd="3" destOrd="0" parTransId="{87DEAB7D-6CB4-4055-92F7-3ED979434DCE}" sibTransId="{1AAEA82F-5351-49D1-B0AD-EB2EB4B2DC1D}"/>
    <dgm:cxn modelId="{E3FE95F1-B53C-7046-95AE-A289AA936610}" type="presOf" srcId="{C28292B5-D954-49B7-B951-D5419291FDF4}" destId="{65B0076C-B719-D04C-9B0B-B94AA9802D05}" srcOrd="0" destOrd="0" presId="urn:microsoft.com/office/officeart/2005/8/layout/vList2"/>
    <dgm:cxn modelId="{834DA1FC-607C-AC42-B2A9-3A05A8DEFDD3}" type="presOf" srcId="{7D19DF02-774F-4220-9ABF-F51DE49F56E0}" destId="{C240DDAB-8ECD-854E-9D5A-96F944AA6E64}" srcOrd="0" destOrd="0" presId="urn:microsoft.com/office/officeart/2005/8/layout/vList2"/>
    <dgm:cxn modelId="{F2611980-67B2-BC43-A43C-F18E97702579}" type="presParOf" srcId="{D077687D-AF3D-0341-B682-EBE8F7397FBA}" destId="{65B0076C-B719-D04C-9B0B-B94AA9802D05}" srcOrd="0" destOrd="0" presId="urn:microsoft.com/office/officeart/2005/8/layout/vList2"/>
    <dgm:cxn modelId="{06367305-ECEC-CE47-8370-873A9BB0195C}" type="presParOf" srcId="{D077687D-AF3D-0341-B682-EBE8F7397FBA}" destId="{E3C7B3FB-AFAF-A447-94B1-E4CAC717DF64}" srcOrd="1" destOrd="0" presId="urn:microsoft.com/office/officeart/2005/8/layout/vList2"/>
    <dgm:cxn modelId="{6490988A-2F7F-6442-B996-C21865C83F85}" type="presParOf" srcId="{D077687D-AF3D-0341-B682-EBE8F7397FBA}" destId="{CC21C94D-9BE1-E64C-A062-450FC6E9556E}" srcOrd="2" destOrd="0" presId="urn:microsoft.com/office/officeart/2005/8/layout/vList2"/>
    <dgm:cxn modelId="{A54A3AEC-7EA0-C441-A087-E2B96F5C97A6}" type="presParOf" srcId="{D077687D-AF3D-0341-B682-EBE8F7397FBA}" destId="{DC3F9187-6813-8C46-A951-6D5B140CCE59}" srcOrd="3" destOrd="0" presId="urn:microsoft.com/office/officeart/2005/8/layout/vList2"/>
    <dgm:cxn modelId="{2522A3B9-1B27-034C-BDCA-39001E56C3B9}" type="presParOf" srcId="{D077687D-AF3D-0341-B682-EBE8F7397FBA}" destId="{0292DD3A-57AC-B946-AEA1-19742FC73C34}" srcOrd="4" destOrd="0" presId="urn:microsoft.com/office/officeart/2005/8/layout/vList2"/>
    <dgm:cxn modelId="{2A3981E8-1E45-1B45-B76D-AA85FD84AA02}" type="presParOf" srcId="{D077687D-AF3D-0341-B682-EBE8F7397FBA}" destId="{9BE6D762-A6AD-224A-B8CC-1D02D38B84BF}" srcOrd="5" destOrd="0" presId="urn:microsoft.com/office/officeart/2005/8/layout/vList2"/>
    <dgm:cxn modelId="{9BD01824-BEDD-4844-A400-F287C5EC29A9}" type="presParOf" srcId="{D077687D-AF3D-0341-B682-EBE8F7397FBA}" destId="{C240DDAB-8ECD-854E-9D5A-96F944AA6E64}" srcOrd="6" destOrd="0" presId="urn:microsoft.com/office/officeart/2005/8/layout/vList2"/>
    <dgm:cxn modelId="{41C2C763-ECBD-344F-B210-6BF3036E6414}" type="presParOf" srcId="{D077687D-AF3D-0341-B682-EBE8F7397FBA}" destId="{33F4F60B-2D59-C24A-AD32-47BCF811054B}" srcOrd="7" destOrd="0" presId="urn:microsoft.com/office/officeart/2005/8/layout/vList2"/>
    <dgm:cxn modelId="{CD2DA979-1DA5-E243-9048-16E8A1033292}" type="presParOf" srcId="{D077687D-AF3D-0341-B682-EBE8F7397FBA}" destId="{B7FC970A-F32E-A143-A288-85208FB18F0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F248EF-8A3B-4DAC-A276-1D6FE657BA6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060FD14-DE3B-4AE0-9AE1-040504740D22}">
      <dgm:prSet/>
      <dgm:spPr/>
      <dgm:t>
        <a:bodyPr/>
        <a:lstStyle/>
        <a:p>
          <a:r>
            <a:rPr lang="en-US" b="1" dirty="0"/>
            <a:t>Age Requirement:</a:t>
          </a:r>
          <a:endParaRPr lang="en-US" dirty="0"/>
        </a:p>
      </dgm:t>
    </dgm:pt>
    <dgm:pt modelId="{7E9CECD8-6CE6-4F26-BA43-40472B7D56B9}" type="parTrans" cxnId="{384CCE1B-8311-44EB-A03B-83C78F6B3183}">
      <dgm:prSet/>
      <dgm:spPr/>
      <dgm:t>
        <a:bodyPr/>
        <a:lstStyle/>
        <a:p>
          <a:endParaRPr lang="en-US"/>
        </a:p>
      </dgm:t>
    </dgm:pt>
    <dgm:pt modelId="{4DDC16AE-5320-4443-9B39-E199C561753C}" type="sibTrans" cxnId="{384CCE1B-8311-44EB-A03B-83C78F6B3183}">
      <dgm:prSet/>
      <dgm:spPr/>
      <dgm:t>
        <a:bodyPr/>
        <a:lstStyle/>
        <a:p>
          <a:endParaRPr lang="en-US"/>
        </a:p>
      </dgm:t>
    </dgm:pt>
    <dgm:pt modelId="{9EAEA6A3-EFBA-4D69-A7DE-82AF9B8D5E68}">
      <dgm:prSet/>
      <dgm:spPr/>
      <dgm:t>
        <a:bodyPr/>
        <a:lstStyle/>
        <a:p>
          <a:r>
            <a:rPr lang="en-US" dirty="0"/>
            <a:t>Qualifying disability must have first onset prior to age 46. </a:t>
          </a:r>
        </a:p>
      </dgm:t>
    </dgm:pt>
    <dgm:pt modelId="{7191F2E0-B9E2-42EB-9EA5-BFEC14A41A41}" type="parTrans" cxnId="{E027DC05-4543-47B2-884F-D3F6736A2496}">
      <dgm:prSet/>
      <dgm:spPr/>
      <dgm:t>
        <a:bodyPr/>
        <a:lstStyle/>
        <a:p>
          <a:endParaRPr lang="en-US"/>
        </a:p>
      </dgm:t>
    </dgm:pt>
    <dgm:pt modelId="{EE4195F2-0C50-4783-AAD4-3D5BA8A4AF70}" type="sibTrans" cxnId="{E027DC05-4543-47B2-884F-D3F6736A2496}">
      <dgm:prSet/>
      <dgm:spPr/>
      <dgm:t>
        <a:bodyPr/>
        <a:lstStyle/>
        <a:p>
          <a:endParaRPr lang="en-US"/>
        </a:p>
      </dgm:t>
    </dgm:pt>
    <dgm:pt modelId="{24463E26-85C7-4BC9-9853-10E164CC74EB}">
      <dgm:prSet/>
      <dgm:spPr/>
      <dgm:t>
        <a:bodyPr/>
        <a:lstStyle/>
        <a:p>
          <a:r>
            <a:rPr lang="en-US" b="1" dirty="0"/>
            <a:t>Disability Qualification:</a:t>
          </a:r>
          <a:endParaRPr lang="en-US" dirty="0"/>
        </a:p>
      </dgm:t>
    </dgm:pt>
    <dgm:pt modelId="{D77F6416-D1BE-487C-BD58-996D21212892}" type="parTrans" cxnId="{8012626A-1911-413B-A5B8-BC5A0612FC1D}">
      <dgm:prSet/>
      <dgm:spPr/>
      <dgm:t>
        <a:bodyPr/>
        <a:lstStyle/>
        <a:p>
          <a:endParaRPr lang="en-US"/>
        </a:p>
      </dgm:t>
    </dgm:pt>
    <dgm:pt modelId="{868B97A4-B33B-48DA-B95B-D00129056670}" type="sibTrans" cxnId="{8012626A-1911-413B-A5B8-BC5A0612FC1D}">
      <dgm:prSet/>
      <dgm:spPr/>
      <dgm:t>
        <a:bodyPr/>
        <a:lstStyle/>
        <a:p>
          <a:endParaRPr lang="en-US"/>
        </a:p>
      </dgm:t>
    </dgm:pt>
    <dgm:pt modelId="{08627540-86B6-4FF9-9406-A2052E65528C}">
      <dgm:prSet/>
      <dgm:spPr/>
      <dgm:t>
        <a:bodyPr/>
        <a:lstStyle/>
        <a:p>
          <a:r>
            <a:rPr lang="en-US" b="0" dirty="0"/>
            <a:t>Written diagnosis from a qualified medical professional.</a:t>
          </a:r>
          <a:endParaRPr lang="en-US" dirty="0"/>
        </a:p>
      </dgm:t>
    </dgm:pt>
    <dgm:pt modelId="{710FEE52-0DEA-4ACC-B5CB-91C48C4AF4A6}" type="parTrans" cxnId="{DC3FC216-5CD2-4F23-BC2C-5D0668D8FF9B}">
      <dgm:prSet/>
      <dgm:spPr/>
      <dgm:t>
        <a:bodyPr/>
        <a:lstStyle/>
        <a:p>
          <a:endParaRPr lang="en-US"/>
        </a:p>
      </dgm:t>
    </dgm:pt>
    <dgm:pt modelId="{0FFD9A5D-B553-41B0-86A9-9C8CF46EEE9F}" type="sibTrans" cxnId="{DC3FC216-5CD2-4F23-BC2C-5D0668D8FF9B}">
      <dgm:prSet/>
      <dgm:spPr/>
      <dgm:t>
        <a:bodyPr/>
        <a:lstStyle/>
        <a:p>
          <a:endParaRPr lang="en-US"/>
        </a:p>
      </dgm:t>
    </dgm:pt>
    <dgm:pt modelId="{B7593913-4EAC-4BF6-AF3D-37AE28E4AC6F}">
      <dgm:prSet/>
      <dgm:spPr/>
      <dgm:t>
        <a:bodyPr/>
        <a:lstStyle/>
        <a:p>
          <a:r>
            <a:rPr lang="en-US" b="1"/>
            <a:t>Severity of Disability Determination: </a:t>
          </a:r>
          <a:endParaRPr lang="en-US"/>
        </a:p>
      </dgm:t>
    </dgm:pt>
    <dgm:pt modelId="{A456939B-993D-488F-BFF5-D4BA8E3AE789}" type="parTrans" cxnId="{5DD7A2AA-B0EB-43A3-A9C4-603370BDD9EB}">
      <dgm:prSet/>
      <dgm:spPr/>
      <dgm:t>
        <a:bodyPr/>
        <a:lstStyle/>
        <a:p>
          <a:endParaRPr lang="en-US"/>
        </a:p>
      </dgm:t>
    </dgm:pt>
    <dgm:pt modelId="{459D86C2-7432-4729-A5CE-BBD0C220BD94}" type="sibTrans" cxnId="{5DD7A2AA-B0EB-43A3-A9C4-603370BDD9EB}">
      <dgm:prSet/>
      <dgm:spPr/>
      <dgm:t>
        <a:bodyPr/>
        <a:lstStyle/>
        <a:p>
          <a:endParaRPr lang="en-US"/>
        </a:p>
      </dgm:t>
    </dgm:pt>
    <dgm:pt modelId="{9110CF7E-F73B-4A7B-9D06-D9876D12267C}">
      <dgm:prSet/>
      <dgm:spPr/>
      <dgm:t>
        <a:bodyPr/>
        <a:lstStyle/>
        <a:p>
          <a:r>
            <a:rPr lang="en-US" b="0" dirty="0"/>
            <a:t>A disability of the severity that would qualify the individual for SSI or SSDI benefits. </a:t>
          </a:r>
          <a:endParaRPr lang="en-US" dirty="0"/>
        </a:p>
      </dgm:t>
    </dgm:pt>
    <dgm:pt modelId="{5151C712-EA31-4D27-B7E9-FAC3087E2401}" type="parTrans" cxnId="{3A5847B9-9E67-4271-BBFA-BA32B612A986}">
      <dgm:prSet/>
      <dgm:spPr/>
      <dgm:t>
        <a:bodyPr/>
        <a:lstStyle/>
        <a:p>
          <a:endParaRPr lang="en-US"/>
        </a:p>
      </dgm:t>
    </dgm:pt>
    <dgm:pt modelId="{E42C8EE7-8CAD-434D-B9B2-CB6A2BA4B293}" type="sibTrans" cxnId="{3A5847B9-9E67-4271-BBFA-BA32B612A986}">
      <dgm:prSet/>
      <dgm:spPr/>
      <dgm:t>
        <a:bodyPr/>
        <a:lstStyle/>
        <a:p>
          <a:endParaRPr lang="en-US"/>
        </a:p>
      </dgm:t>
    </dgm:pt>
    <dgm:pt modelId="{09FAF5AE-16C1-43E4-BAB1-AAB99DFBDB63}">
      <dgm:prSet/>
      <dgm:spPr/>
      <dgm:t>
        <a:bodyPr/>
        <a:lstStyle/>
        <a:p>
          <a:r>
            <a:rPr lang="en-US" dirty="0"/>
            <a:t>Can open an account at any age. </a:t>
          </a:r>
        </a:p>
      </dgm:t>
    </dgm:pt>
    <dgm:pt modelId="{5F8C15CA-B29D-4E3B-9163-7D2160B581BD}" type="parTrans" cxnId="{D9DB7794-1A66-4C65-9943-52B3249A7C8C}">
      <dgm:prSet/>
      <dgm:spPr/>
      <dgm:t>
        <a:bodyPr/>
        <a:lstStyle/>
        <a:p>
          <a:endParaRPr lang="en-US"/>
        </a:p>
      </dgm:t>
    </dgm:pt>
    <dgm:pt modelId="{1F0B825E-DBE5-4A2A-BCCC-1B3B51644FD7}" type="sibTrans" cxnId="{D9DB7794-1A66-4C65-9943-52B3249A7C8C}">
      <dgm:prSet/>
      <dgm:spPr/>
      <dgm:t>
        <a:bodyPr/>
        <a:lstStyle/>
        <a:p>
          <a:endParaRPr lang="en-US"/>
        </a:p>
      </dgm:t>
    </dgm:pt>
    <dgm:pt modelId="{9E612458-B8EE-1E4C-9F60-E6366813789E}" type="pres">
      <dgm:prSet presAssocID="{81F248EF-8A3B-4DAC-A276-1D6FE657BA6E}" presName="linear" presStyleCnt="0">
        <dgm:presLayoutVars>
          <dgm:dir/>
          <dgm:animLvl val="lvl"/>
          <dgm:resizeHandles val="exact"/>
        </dgm:presLayoutVars>
      </dgm:prSet>
      <dgm:spPr/>
    </dgm:pt>
    <dgm:pt modelId="{7EB204B9-7C90-0043-9194-701F5449C3A7}" type="pres">
      <dgm:prSet presAssocID="{F060FD14-DE3B-4AE0-9AE1-040504740D22}" presName="parentLin" presStyleCnt="0"/>
      <dgm:spPr/>
    </dgm:pt>
    <dgm:pt modelId="{DC183574-B1E3-A54C-B112-782ADB0E42A8}" type="pres">
      <dgm:prSet presAssocID="{F060FD14-DE3B-4AE0-9AE1-040504740D22}" presName="parentLeftMargin" presStyleLbl="node1" presStyleIdx="0" presStyleCnt="3"/>
      <dgm:spPr/>
    </dgm:pt>
    <dgm:pt modelId="{0D732987-FF8B-3343-8422-0CA333D2D8DB}" type="pres">
      <dgm:prSet presAssocID="{F060FD14-DE3B-4AE0-9AE1-040504740D22}" presName="parentText" presStyleLbl="node1" presStyleIdx="0" presStyleCnt="3">
        <dgm:presLayoutVars>
          <dgm:chMax val="0"/>
          <dgm:bulletEnabled val="1"/>
        </dgm:presLayoutVars>
      </dgm:prSet>
      <dgm:spPr/>
    </dgm:pt>
    <dgm:pt modelId="{C76D75F1-00C1-9247-8779-6DBBED67757E}" type="pres">
      <dgm:prSet presAssocID="{F060FD14-DE3B-4AE0-9AE1-040504740D22}" presName="negativeSpace" presStyleCnt="0"/>
      <dgm:spPr/>
    </dgm:pt>
    <dgm:pt modelId="{45A7BD39-F22C-A745-BB45-AD4DB035130C}" type="pres">
      <dgm:prSet presAssocID="{F060FD14-DE3B-4AE0-9AE1-040504740D22}" presName="childText" presStyleLbl="conFgAcc1" presStyleIdx="0" presStyleCnt="3">
        <dgm:presLayoutVars>
          <dgm:bulletEnabled val="1"/>
        </dgm:presLayoutVars>
      </dgm:prSet>
      <dgm:spPr/>
    </dgm:pt>
    <dgm:pt modelId="{EBEB3B8C-ACAD-1244-B88B-35333163BEB1}" type="pres">
      <dgm:prSet presAssocID="{4DDC16AE-5320-4443-9B39-E199C561753C}" presName="spaceBetweenRectangles" presStyleCnt="0"/>
      <dgm:spPr/>
    </dgm:pt>
    <dgm:pt modelId="{E1A99AC5-2434-1144-9D31-F3FB7B1AD5FA}" type="pres">
      <dgm:prSet presAssocID="{24463E26-85C7-4BC9-9853-10E164CC74EB}" presName="parentLin" presStyleCnt="0"/>
      <dgm:spPr/>
    </dgm:pt>
    <dgm:pt modelId="{8525E062-EE43-1449-A0AE-3320C8410697}" type="pres">
      <dgm:prSet presAssocID="{24463E26-85C7-4BC9-9853-10E164CC74EB}" presName="parentLeftMargin" presStyleLbl="node1" presStyleIdx="0" presStyleCnt="3"/>
      <dgm:spPr/>
    </dgm:pt>
    <dgm:pt modelId="{3A437E8E-1B94-C846-8E60-5B22C7EB1352}" type="pres">
      <dgm:prSet presAssocID="{24463E26-85C7-4BC9-9853-10E164CC74EB}" presName="parentText" presStyleLbl="node1" presStyleIdx="1" presStyleCnt="3" custLinFactY="114593" custLinFactNeighborX="16394" custLinFactNeighborY="200000">
        <dgm:presLayoutVars>
          <dgm:chMax val="0"/>
          <dgm:bulletEnabled val="1"/>
        </dgm:presLayoutVars>
      </dgm:prSet>
      <dgm:spPr/>
    </dgm:pt>
    <dgm:pt modelId="{29CD8F95-BF77-B140-8B0D-0E97BD682656}" type="pres">
      <dgm:prSet presAssocID="{24463E26-85C7-4BC9-9853-10E164CC74EB}" presName="negativeSpace" presStyleCnt="0"/>
      <dgm:spPr/>
    </dgm:pt>
    <dgm:pt modelId="{802FB9CE-3CA8-994C-8CA2-6F6972A8DB1E}" type="pres">
      <dgm:prSet presAssocID="{24463E26-85C7-4BC9-9853-10E164CC74EB}" presName="childText" presStyleLbl="conFgAcc1" presStyleIdx="1" presStyleCnt="3" custLinFactY="175227" custLinFactNeighborX="-1029" custLinFactNeighborY="200000">
        <dgm:presLayoutVars>
          <dgm:bulletEnabled val="1"/>
        </dgm:presLayoutVars>
      </dgm:prSet>
      <dgm:spPr/>
    </dgm:pt>
    <dgm:pt modelId="{E2BEC4D7-0985-454B-A80B-A647A77DA2A7}" type="pres">
      <dgm:prSet presAssocID="{868B97A4-B33B-48DA-B95B-D00129056670}" presName="spaceBetweenRectangles" presStyleCnt="0"/>
      <dgm:spPr/>
    </dgm:pt>
    <dgm:pt modelId="{7D75F2FF-770A-5F43-8D8D-B0EF172A32E8}" type="pres">
      <dgm:prSet presAssocID="{B7593913-4EAC-4BF6-AF3D-37AE28E4AC6F}" presName="parentLin" presStyleCnt="0"/>
      <dgm:spPr/>
    </dgm:pt>
    <dgm:pt modelId="{CFB2FC77-5025-8648-9D48-D168210DFF65}" type="pres">
      <dgm:prSet presAssocID="{B7593913-4EAC-4BF6-AF3D-37AE28E4AC6F}" presName="parentLeftMargin" presStyleLbl="node1" presStyleIdx="1" presStyleCnt="3"/>
      <dgm:spPr/>
    </dgm:pt>
    <dgm:pt modelId="{A3EB02D4-34D7-0346-92E0-7BFBDDB7D810}" type="pres">
      <dgm:prSet presAssocID="{B7593913-4EAC-4BF6-AF3D-37AE28E4AC6F}" presName="parentText" presStyleLbl="node1" presStyleIdx="2" presStyleCnt="3" custLinFactY="-100000" custLinFactNeighborX="19817" custLinFactNeighborY="-165276">
        <dgm:presLayoutVars>
          <dgm:chMax val="0"/>
          <dgm:bulletEnabled val="1"/>
        </dgm:presLayoutVars>
      </dgm:prSet>
      <dgm:spPr/>
    </dgm:pt>
    <dgm:pt modelId="{B6FCCDE0-3AE0-D54C-B9B1-6DAF64BB1F39}" type="pres">
      <dgm:prSet presAssocID="{B7593913-4EAC-4BF6-AF3D-37AE28E4AC6F}" presName="negativeSpace" presStyleCnt="0"/>
      <dgm:spPr/>
    </dgm:pt>
    <dgm:pt modelId="{2992B5B1-58B2-AC4C-ABA3-29C2270DA077}" type="pres">
      <dgm:prSet presAssocID="{B7593913-4EAC-4BF6-AF3D-37AE28E4AC6F}" presName="childText" presStyleLbl="conFgAcc1" presStyleIdx="2" presStyleCnt="3" custLinFactY="-92923" custLinFactNeighborY="-100000">
        <dgm:presLayoutVars>
          <dgm:bulletEnabled val="1"/>
        </dgm:presLayoutVars>
      </dgm:prSet>
      <dgm:spPr/>
    </dgm:pt>
  </dgm:ptLst>
  <dgm:cxnLst>
    <dgm:cxn modelId="{E027DC05-4543-47B2-884F-D3F6736A2496}" srcId="{F060FD14-DE3B-4AE0-9AE1-040504740D22}" destId="{9EAEA6A3-EFBA-4D69-A7DE-82AF9B8D5E68}" srcOrd="0" destOrd="0" parTransId="{7191F2E0-B9E2-42EB-9EA5-BFEC14A41A41}" sibTransId="{EE4195F2-0C50-4783-AAD4-3D5BA8A4AF70}"/>
    <dgm:cxn modelId="{DC3FC216-5CD2-4F23-BC2C-5D0668D8FF9B}" srcId="{24463E26-85C7-4BC9-9853-10E164CC74EB}" destId="{08627540-86B6-4FF9-9406-A2052E65528C}" srcOrd="0" destOrd="0" parTransId="{710FEE52-0DEA-4ACC-B5CB-91C48C4AF4A6}" sibTransId="{0FFD9A5D-B553-41B0-86A9-9C8CF46EEE9F}"/>
    <dgm:cxn modelId="{D791BE17-C82D-034E-B7DB-8BEB115F7E79}" type="presOf" srcId="{B7593913-4EAC-4BF6-AF3D-37AE28E4AC6F}" destId="{A3EB02D4-34D7-0346-92E0-7BFBDDB7D810}" srcOrd="1" destOrd="0" presId="urn:microsoft.com/office/officeart/2005/8/layout/list1"/>
    <dgm:cxn modelId="{384CCE1B-8311-44EB-A03B-83C78F6B3183}" srcId="{81F248EF-8A3B-4DAC-A276-1D6FE657BA6E}" destId="{F060FD14-DE3B-4AE0-9AE1-040504740D22}" srcOrd="0" destOrd="0" parTransId="{7E9CECD8-6CE6-4F26-BA43-40472B7D56B9}" sibTransId="{4DDC16AE-5320-4443-9B39-E199C561753C}"/>
    <dgm:cxn modelId="{2A110063-B34A-9147-927E-0267CAFC389B}" type="presOf" srcId="{08627540-86B6-4FF9-9406-A2052E65528C}" destId="{802FB9CE-3CA8-994C-8CA2-6F6972A8DB1E}" srcOrd="0" destOrd="0" presId="urn:microsoft.com/office/officeart/2005/8/layout/list1"/>
    <dgm:cxn modelId="{E5EA2365-0703-624E-8C4C-5C97F4CABBB7}" type="presOf" srcId="{F060FD14-DE3B-4AE0-9AE1-040504740D22}" destId="{0D732987-FF8B-3343-8422-0CA333D2D8DB}" srcOrd="1" destOrd="0" presId="urn:microsoft.com/office/officeart/2005/8/layout/list1"/>
    <dgm:cxn modelId="{5817A769-5336-1F49-8AC1-8A89B00076DD}" type="presOf" srcId="{24463E26-85C7-4BC9-9853-10E164CC74EB}" destId="{8525E062-EE43-1449-A0AE-3320C8410697}" srcOrd="0" destOrd="0" presId="urn:microsoft.com/office/officeart/2005/8/layout/list1"/>
    <dgm:cxn modelId="{6BDC3E4A-CF32-B142-82FB-F219F6E7360D}" type="presOf" srcId="{F060FD14-DE3B-4AE0-9AE1-040504740D22}" destId="{DC183574-B1E3-A54C-B112-782ADB0E42A8}" srcOrd="0" destOrd="0" presId="urn:microsoft.com/office/officeart/2005/8/layout/list1"/>
    <dgm:cxn modelId="{8012626A-1911-413B-A5B8-BC5A0612FC1D}" srcId="{81F248EF-8A3B-4DAC-A276-1D6FE657BA6E}" destId="{24463E26-85C7-4BC9-9853-10E164CC74EB}" srcOrd="1" destOrd="0" parTransId="{D77F6416-D1BE-487C-BD58-996D21212892}" sibTransId="{868B97A4-B33B-48DA-B95B-D00129056670}"/>
    <dgm:cxn modelId="{91A45D6E-CCD6-C54E-9698-C903510013C8}" type="presOf" srcId="{9EAEA6A3-EFBA-4D69-A7DE-82AF9B8D5E68}" destId="{45A7BD39-F22C-A745-BB45-AD4DB035130C}" srcOrd="0" destOrd="0" presId="urn:microsoft.com/office/officeart/2005/8/layout/list1"/>
    <dgm:cxn modelId="{3B7E9C82-E7B0-9443-9F0A-5B248EE9F5C3}" type="presOf" srcId="{9110CF7E-F73B-4A7B-9D06-D9876D12267C}" destId="{2992B5B1-58B2-AC4C-ABA3-29C2270DA077}" srcOrd="0" destOrd="0" presId="urn:microsoft.com/office/officeart/2005/8/layout/list1"/>
    <dgm:cxn modelId="{D9DB7794-1A66-4C65-9943-52B3249A7C8C}" srcId="{F060FD14-DE3B-4AE0-9AE1-040504740D22}" destId="{09FAF5AE-16C1-43E4-BAB1-AAB99DFBDB63}" srcOrd="1" destOrd="0" parTransId="{5F8C15CA-B29D-4E3B-9163-7D2160B581BD}" sibTransId="{1F0B825E-DBE5-4A2A-BCCC-1B3B51644FD7}"/>
    <dgm:cxn modelId="{194E3A97-DFE4-584A-92EE-F261A7DF9DC0}" type="presOf" srcId="{24463E26-85C7-4BC9-9853-10E164CC74EB}" destId="{3A437E8E-1B94-C846-8E60-5B22C7EB1352}" srcOrd="1" destOrd="0" presId="urn:microsoft.com/office/officeart/2005/8/layout/list1"/>
    <dgm:cxn modelId="{657B00A6-A177-4454-BD4A-416A471630BC}" type="presOf" srcId="{09FAF5AE-16C1-43E4-BAB1-AAB99DFBDB63}" destId="{45A7BD39-F22C-A745-BB45-AD4DB035130C}" srcOrd="0" destOrd="1" presId="urn:microsoft.com/office/officeart/2005/8/layout/list1"/>
    <dgm:cxn modelId="{5DD7A2AA-B0EB-43A3-A9C4-603370BDD9EB}" srcId="{81F248EF-8A3B-4DAC-A276-1D6FE657BA6E}" destId="{B7593913-4EAC-4BF6-AF3D-37AE28E4AC6F}" srcOrd="2" destOrd="0" parTransId="{A456939B-993D-488F-BFF5-D4BA8E3AE789}" sibTransId="{459D86C2-7432-4729-A5CE-BBD0C220BD94}"/>
    <dgm:cxn modelId="{42E62FAE-2FDC-EF42-AB6E-B573106125FA}" type="presOf" srcId="{81F248EF-8A3B-4DAC-A276-1D6FE657BA6E}" destId="{9E612458-B8EE-1E4C-9F60-E6366813789E}" srcOrd="0" destOrd="0" presId="urn:microsoft.com/office/officeart/2005/8/layout/list1"/>
    <dgm:cxn modelId="{3A5847B9-9E67-4271-BBFA-BA32B612A986}" srcId="{B7593913-4EAC-4BF6-AF3D-37AE28E4AC6F}" destId="{9110CF7E-F73B-4A7B-9D06-D9876D12267C}" srcOrd="0" destOrd="0" parTransId="{5151C712-EA31-4D27-B7E9-FAC3087E2401}" sibTransId="{E42C8EE7-8CAD-434D-B9B2-CB6A2BA4B293}"/>
    <dgm:cxn modelId="{9BF304FF-F2EE-0C48-A215-39C873792CE5}" type="presOf" srcId="{B7593913-4EAC-4BF6-AF3D-37AE28E4AC6F}" destId="{CFB2FC77-5025-8648-9D48-D168210DFF65}" srcOrd="0" destOrd="0" presId="urn:microsoft.com/office/officeart/2005/8/layout/list1"/>
    <dgm:cxn modelId="{525C5E6A-7C86-3949-B40B-00201C77262E}" type="presParOf" srcId="{9E612458-B8EE-1E4C-9F60-E6366813789E}" destId="{7EB204B9-7C90-0043-9194-701F5449C3A7}" srcOrd="0" destOrd="0" presId="urn:microsoft.com/office/officeart/2005/8/layout/list1"/>
    <dgm:cxn modelId="{0CB5176D-23BE-2049-B112-022D4C93C22C}" type="presParOf" srcId="{7EB204B9-7C90-0043-9194-701F5449C3A7}" destId="{DC183574-B1E3-A54C-B112-782ADB0E42A8}" srcOrd="0" destOrd="0" presId="urn:microsoft.com/office/officeart/2005/8/layout/list1"/>
    <dgm:cxn modelId="{5BA7BDE3-E765-B148-B023-8D6C1EAFCEA1}" type="presParOf" srcId="{7EB204B9-7C90-0043-9194-701F5449C3A7}" destId="{0D732987-FF8B-3343-8422-0CA333D2D8DB}" srcOrd="1" destOrd="0" presId="urn:microsoft.com/office/officeart/2005/8/layout/list1"/>
    <dgm:cxn modelId="{A3B8F9E5-421E-1846-8448-7ECEDAC3F202}" type="presParOf" srcId="{9E612458-B8EE-1E4C-9F60-E6366813789E}" destId="{C76D75F1-00C1-9247-8779-6DBBED67757E}" srcOrd="1" destOrd="0" presId="urn:microsoft.com/office/officeart/2005/8/layout/list1"/>
    <dgm:cxn modelId="{B863F04A-4DD1-3545-9EDB-EF6CC3B98586}" type="presParOf" srcId="{9E612458-B8EE-1E4C-9F60-E6366813789E}" destId="{45A7BD39-F22C-A745-BB45-AD4DB035130C}" srcOrd="2" destOrd="0" presId="urn:microsoft.com/office/officeart/2005/8/layout/list1"/>
    <dgm:cxn modelId="{C3837329-E1E9-3D49-869E-37016B067109}" type="presParOf" srcId="{9E612458-B8EE-1E4C-9F60-E6366813789E}" destId="{EBEB3B8C-ACAD-1244-B88B-35333163BEB1}" srcOrd="3" destOrd="0" presId="urn:microsoft.com/office/officeart/2005/8/layout/list1"/>
    <dgm:cxn modelId="{4EA903D5-59CC-1045-A459-C6F00BB88878}" type="presParOf" srcId="{9E612458-B8EE-1E4C-9F60-E6366813789E}" destId="{E1A99AC5-2434-1144-9D31-F3FB7B1AD5FA}" srcOrd="4" destOrd="0" presId="urn:microsoft.com/office/officeart/2005/8/layout/list1"/>
    <dgm:cxn modelId="{A9BB7691-7678-C24E-BB2B-759549B70E09}" type="presParOf" srcId="{E1A99AC5-2434-1144-9D31-F3FB7B1AD5FA}" destId="{8525E062-EE43-1449-A0AE-3320C8410697}" srcOrd="0" destOrd="0" presId="urn:microsoft.com/office/officeart/2005/8/layout/list1"/>
    <dgm:cxn modelId="{CDF11200-0594-694C-B1D1-1CF101B87218}" type="presParOf" srcId="{E1A99AC5-2434-1144-9D31-F3FB7B1AD5FA}" destId="{3A437E8E-1B94-C846-8E60-5B22C7EB1352}" srcOrd="1" destOrd="0" presId="urn:microsoft.com/office/officeart/2005/8/layout/list1"/>
    <dgm:cxn modelId="{7C99FD26-9AE2-1F41-87B8-B38E9DB900FF}" type="presParOf" srcId="{9E612458-B8EE-1E4C-9F60-E6366813789E}" destId="{29CD8F95-BF77-B140-8B0D-0E97BD682656}" srcOrd="5" destOrd="0" presId="urn:microsoft.com/office/officeart/2005/8/layout/list1"/>
    <dgm:cxn modelId="{30C341CA-290B-1B4A-B07C-D87C0C639ED3}" type="presParOf" srcId="{9E612458-B8EE-1E4C-9F60-E6366813789E}" destId="{802FB9CE-3CA8-994C-8CA2-6F6972A8DB1E}" srcOrd="6" destOrd="0" presId="urn:microsoft.com/office/officeart/2005/8/layout/list1"/>
    <dgm:cxn modelId="{59EBA0E4-3A5C-8C46-85E4-8FC1F6C80E3F}" type="presParOf" srcId="{9E612458-B8EE-1E4C-9F60-E6366813789E}" destId="{E2BEC4D7-0985-454B-A80B-A647A77DA2A7}" srcOrd="7" destOrd="0" presId="urn:microsoft.com/office/officeart/2005/8/layout/list1"/>
    <dgm:cxn modelId="{FA6FCA85-C558-7243-9428-572B86F715C2}" type="presParOf" srcId="{9E612458-B8EE-1E4C-9F60-E6366813789E}" destId="{7D75F2FF-770A-5F43-8D8D-B0EF172A32E8}" srcOrd="8" destOrd="0" presId="urn:microsoft.com/office/officeart/2005/8/layout/list1"/>
    <dgm:cxn modelId="{1AE10E63-69A9-A64F-A8C1-EE44FA49B246}" type="presParOf" srcId="{7D75F2FF-770A-5F43-8D8D-B0EF172A32E8}" destId="{CFB2FC77-5025-8648-9D48-D168210DFF65}" srcOrd="0" destOrd="0" presId="urn:microsoft.com/office/officeart/2005/8/layout/list1"/>
    <dgm:cxn modelId="{07A98BC4-D765-C244-9113-BBB183AD5D92}" type="presParOf" srcId="{7D75F2FF-770A-5F43-8D8D-B0EF172A32E8}" destId="{A3EB02D4-34D7-0346-92E0-7BFBDDB7D810}" srcOrd="1" destOrd="0" presId="urn:microsoft.com/office/officeart/2005/8/layout/list1"/>
    <dgm:cxn modelId="{C822CBDD-54E7-CF4A-9AF9-507608206ED5}" type="presParOf" srcId="{9E612458-B8EE-1E4C-9F60-E6366813789E}" destId="{B6FCCDE0-3AE0-D54C-B9B1-6DAF64BB1F39}" srcOrd="9" destOrd="0" presId="urn:microsoft.com/office/officeart/2005/8/layout/list1"/>
    <dgm:cxn modelId="{64613AE3-0B48-5B46-83BF-A5FC3EFEA640}" type="presParOf" srcId="{9E612458-B8EE-1E4C-9F60-E6366813789E}" destId="{2992B5B1-58B2-AC4C-ABA3-29C2270DA077}"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B0E259-6574-4AC4-ADD2-3888D663B4A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992572D-C98A-41F2-9DC5-DF9393612D33}">
      <dgm:prSet/>
      <dgm:spPr/>
      <dgm:t>
        <a:bodyPr/>
        <a:lstStyle/>
        <a:p>
          <a:pPr>
            <a:lnSpc>
              <a:spcPct val="100000"/>
            </a:lnSpc>
          </a:pPr>
          <a:r>
            <a:rPr lang="en-US" dirty="0"/>
            <a:t>Total Annual Contributions MAXIMUM is $20,000. </a:t>
          </a:r>
        </a:p>
      </dgm:t>
    </dgm:pt>
    <dgm:pt modelId="{9EEB0C40-A3B6-493B-A639-AFD648BACD90}" type="parTrans" cxnId="{8C0174EF-7B59-4EC0-B3D3-AC33A700256A}">
      <dgm:prSet/>
      <dgm:spPr/>
      <dgm:t>
        <a:bodyPr/>
        <a:lstStyle/>
        <a:p>
          <a:endParaRPr lang="en-US"/>
        </a:p>
      </dgm:t>
    </dgm:pt>
    <dgm:pt modelId="{FFD16C8D-8CDE-49EC-BEF2-F62A9E07FA78}" type="sibTrans" cxnId="{8C0174EF-7B59-4EC0-B3D3-AC33A700256A}">
      <dgm:prSet/>
      <dgm:spPr/>
      <dgm:t>
        <a:bodyPr/>
        <a:lstStyle/>
        <a:p>
          <a:endParaRPr lang="en-US"/>
        </a:p>
      </dgm:t>
    </dgm:pt>
    <dgm:pt modelId="{D36A43B2-0CB8-43AA-8BA3-7385629CECE6}">
      <dgm:prSet/>
      <dgm:spPr/>
      <dgm:t>
        <a:bodyPr/>
        <a:lstStyle/>
        <a:p>
          <a:pPr>
            <a:lnSpc>
              <a:spcPct val="100000"/>
            </a:lnSpc>
          </a:pPr>
          <a:r>
            <a:rPr lang="en-US"/>
            <a:t>For state tax free contribution.</a:t>
          </a:r>
        </a:p>
      </dgm:t>
    </dgm:pt>
    <dgm:pt modelId="{24288071-9C32-459E-A894-A896E0FCB40E}" type="parTrans" cxnId="{E1C09E0D-69D3-46D8-B850-52E094C2D866}">
      <dgm:prSet/>
      <dgm:spPr/>
      <dgm:t>
        <a:bodyPr/>
        <a:lstStyle/>
        <a:p>
          <a:endParaRPr lang="en-US"/>
        </a:p>
      </dgm:t>
    </dgm:pt>
    <dgm:pt modelId="{404624B6-E390-4961-8032-6D7C5D5CA388}" type="sibTrans" cxnId="{E1C09E0D-69D3-46D8-B850-52E094C2D866}">
      <dgm:prSet/>
      <dgm:spPr/>
      <dgm:t>
        <a:bodyPr/>
        <a:lstStyle/>
        <a:p>
          <a:endParaRPr lang="en-US"/>
        </a:p>
      </dgm:t>
    </dgm:pt>
    <dgm:pt modelId="{E8A9C819-9900-4A5B-B2FB-F857783C4FCF}">
      <dgm:prSet/>
      <dgm:spPr/>
      <dgm:t>
        <a:bodyPr/>
        <a:lstStyle/>
        <a:p>
          <a:pPr>
            <a:lnSpc>
              <a:spcPct val="100000"/>
            </a:lnSpc>
          </a:pPr>
          <a:r>
            <a:rPr lang="en-US" dirty="0"/>
            <a:t>Contributions will no longer be allowed when the balance reaches $550,000. </a:t>
          </a:r>
        </a:p>
      </dgm:t>
    </dgm:pt>
    <dgm:pt modelId="{9B6E17C6-3F96-4EBF-9977-5682EA7377CD}" type="parTrans" cxnId="{BB72968C-FF3C-4490-B339-F3B970CF52A3}">
      <dgm:prSet/>
      <dgm:spPr/>
      <dgm:t>
        <a:bodyPr/>
        <a:lstStyle/>
        <a:p>
          <a:endParaRPr lang="en-US"/>
        </a:p>
      </dgm:t>
    </dgm:pt>
    <dgm:pt modelId="{7300787B-9ECA-44A7-BA4A-1B5379579945}" type="sibTrans" cxnId="{BB72968C-FF3C-4490-B339-F3B970CF52A3}">
      <dgm:prSet/>
      <dgm:spPr/>
      <dgm:t>
        <a:bodyPr/>
        <a:lstStyle/>
        <a:p>
          <a:endParaRPr lang="en-US"/>
        </a:p>
      </dgm:t>
    </dgm:pt>
    <dgm:pt modelId="{95D17D53-387B-4E2A-9542-9137A31B8B05}">
      <dgm:prSet/>
      <dgm:spPr/>
      <dgm:t>
        <a:bodyPr/>
        <a:lstStyle/>
        <a:p>
          <a:pPr>
            <a:lnSpc>
              <a:spcPct val="100000"/>
            </a:lnSpc>
          </a:pPr>
          <a:r>
            <a:rPr lang="en-US" i="1" dirty="0"/>
            <a:t>Note</a:t>
          </a:r>
          <a:r>
            <a:rPr lang="en-US" dirty="0"/>
            <a:t>: The account may grow beyond $550,000. </a:t>
          </a:r>
        </a:p>
      </dgm:t>
    </dgm:pt>
    <dgm:pt modelId="{42B0C4D1-9D75-43A7-9C83-A419B024D154}" type="parTrans" cxnId="{604F11B1-A140-43D9-9A0E-DF40B9BED84D}">
      <dgm:prSet/>
      <dgm:spPr/>
      <dgm:t>
        <a:bodyPr/>
        <a:lstStyle/>
        <a:p>
          <a:endParaRPr lang="en-US"/>
        </a:p>
      </dgm:t>
    </dgm:pt>
    <dgm:pt modelId="{CBCD15F6-82D9-4D59-93C5-F80984577802}" type="sibTrans" cxnId="{604F11B1-A140-43D9-9A0E-DF40B9BED84D}">
      <dgm:prSet/>
      <dgm:spPr/>
      <dgm:t>
        <a:bodyPr/>
        <a:lstStyle/>
        <a:p>
          <a:endParaRPr lang="en-US"/>
        </a:p>
      </dgm:t>
    </dgm:pt>
    <dgm:pt modelId="{0564E6AD-2433-41EC-A260-9CA6D12CC671}" type="pres">
      <dgm:prSet presAssocID="{F5B0E259-6574-4AC4-ADD2-3888D663B4A4}" presName="root" presStyleCnt="0">
        <dgm:presLayoutVars>
          <dgm:dir/>
          <dgm:resizeHandles val="exact"/>
        </dgm:presLayoutVars>
      </dgm:prSet>
      <dgm:spPr/>
    </dgm:pt>
    <dgm:pt modelId="{EA6DFF98-0FB9-47C0-AFC6-D9A09ABC2168}" type="pres">
      <dgm:prSet presAssocID="{0992572D-C98A-41F2-9DC5-DF9393612D33}" presName="compNode" presStyleCnt="0"/>
      <dgm:spPr/>
    </dgm:pt>
    <dgm:pt modelId="{31C650C9-709C-41B0-8B1E-81D47A28E6F8}" type="pres">
      <dgm:prSet presAssocID="{0992572D-C98A-41F2-9DC5-DF9393612D33}" presName="bgRect" presStyleLbl="bgShp" presStyleIdx="0" presStyleCnt="2"/>
      <dgm:spPr/>
    </dgm:pt>
    <dgm:pt modelId="{ABA8A0BD-4416-46F4-A486-B4EAD974E96E}" type="pres">
      <dgm:prSet presAssocID="{0992572D-C98A-41F2-9DC5-DF9393612D3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201C6349-AC85-4C32-A650-078B9B416594}" type="pres">
      <dgm:prSet presAssocID="{0992572D-C98A-41F2-9DC5-DF9393612D33}" presName="spaceRect" presStyleCnt="0"/>
      <dgm:spPr/>
    </dgm:pt>
    <dgm:pt modelId="{8A6F2D16-109A-436A-89C8-6A15C85F0AD4}" type="pres">
      <dgm:prSet presAssocID="{0992572D-C98A-41F2-9DC5-DF9393612D33}" presName="parTx" presStyleLbl="revTx" presStyleIdx="0" presStyleCnt="4">
        <dgm:presLayoutVars>
          <dgm:chMax val="0"/>
          <dgm:chPref val="0"/>
        </dgm:presLayoutVars>
      </dgm:prSet>
      <dgm:spPr/>
    </dgm:pt>
    <dgm:pt modelId="{A465A7EA-1DD0-4F82-A171-41A8402866DA}" type="pres">
      <dgm:prSet presAssocID="{0992572D-C98A-41F2-9DC5-DF9393612D33}" presName="desTx" presStyleLbl="revTx" presStyleIdx="1" presStyleCnt="4">
        <dgm:presLayoutVars/>
      </dgm:prSet>
      <dgm:spPr/>
    </dgm:pt>
    <dgm:pt modelId="{44FBAF75-AD6B-40C9-B064-D04F23686321}" type="pres">
      <dgm:prSet presAssocID="{FFD16C8D-8CDE-49EC-BEF2-F62A9E07FA78}" presName="sibTrans" presStyleCnt="0"/>
      <dgm:spPr/>
    </dgm:pt>
    <dgm:pt modelId="{FBA3A671-0814-4C5B-B784-B3713E854FBF}" type="pres">
      <dgm:prSet presAssocID="{E8A9C819-9900-4A5B-B2FB-F857783C4FCF}" presName="compNode" presStyleCnt="0"/>
      <dgm:spPr/>
    </dgm:pt>
    <dgm:pt modelId="{01F8B17A-7B3E-4293-9FC1-0161CF8C6664}" type="pres">
      <dgm:prSet presAssocID="{E8A9C819-9900-4A5B-B2FB-F857783C4FCF}" presName="bgRect" presStyleLbl="bgShp" presStyleIdx="1" presStyleCnt="2"/>
      <dgm:spPr/>
    </dgm:pt>
    <dgm:pt modelId="{AEF2B288-A8A3-4A6E-99E7-BB92A6C73BA4}" type="pres">
      <dgm:prSet presAssocID="{E8A9C819-9900-4A5B-B2FB-F857783C4FC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redit card"/>
        </a:ext>
      </dgm:extLst>
    </dgm:pt>
    <dgm:pt modelId="{5D47B3A0-811E-4E04-9751-780B2571432A}" type="pres">
      <dgm:prSet presAssocID="{E8A9C819-9900-4A5B-B2FB-F857783C4FCF}" presName="spaceRect" presStyleCnt="0"/>
      <dgm:spPr/>
    </dgm:pt>
    <dgm:pt modelId="{F6E4D4E5-2771-49F9-A6FD-243A30D0988E}" type="pres">
      <dgm:prSet presAssocID="{E8A9C819-9900-4A5B-B2FB-F857783C4FCF}" presName="parTx" presStyleLbl="revTx" presStyleIdx="2" presStyleCnt="4">
        <dgm:presLayoutVars>
          <dgm:chMax val="0"/>
          <dgm:chPref val="0"/>
        </dgm:presLayoutVars>
      </dgm:prSet>
      <dgm:spPr/>
    </dgm:pt>
    <dgm:pt modelId="{D0012268-D1E0-4D84-AE65-F0003219CC37}" type="pres">
      <dgm:prSet presAssocID="{E8A9C819-9900-4A5B-B2FB-F857783C4FCF}" presName="desTx" presStyleLbl="revTx" presStyleIdx="3" presStyleCnt="4">
        <dgm:presLayoutVars/>
      </dgm:prSet>
      <dgm:spPr/>
    </dgm:pt>
  </dgm:ptLst>
  <dgm:cxnLst>
    <dgm:cxn modelId="{E1C09E0D-69D3-46D8-B850-52E094C2D866}" srcId="{0992572D-C98A-41F2-9DC5-DF9393612D33}" destId="{D36A43B2-0CB8-43AA-8BA3-7385629CECE6}" srcOrd="0" destOrd="0" parTransId="{24288071-9C32-459E-A894-A896E0FCB40E}" sibTransId="{404624B6-E390-4961-8032-6D7C5D5CA388}"/>
    <dgm:cxn modelId="{F569CC1B-59D5-46A1-ABEE-7D53C1F143D7}" type="presOf" srcId="{E8A9C819-9900-4A5B-B2FB-F857783C4FCF}" destId="{F6E4D4E5-2771-49F9-A6FD-243A30D0988E}" srcOrd="0" destOrd="0" presId="urn:microsoft.com/office/officeart/2018/2/layout/IconVerticalSolidList"/>
    <dgm:cxn modelId="{1AB8D12A-B458-4C53-A4CC-2E1BA8BA45EC}" type="presOf" srcId="{F5B0E259-6574-4AC4-ADD2-3888D663B4A4}" destId="{0564E6AD-2433-41EC-A260-9CA6D12CC671}" srcOrd="0" destOrd="0" presId="urn:microsoft.com/office/officeart/2018/2/layout/IconVerticalSolidList"/>
    <dgm:cxn modelId="{8C201B63-63DD-4637-9308-620285D85486}" type="presOf" srcId="{0992572D-C98A-41F2-9DC5-DF9393612D33}" destId="{8A6F2D16-109A-436A-89C8-6A15C85F0AD4}" srcOrd="0" destOrd="0" presId="urn:microsoft.com/office/officeart/2018/2/layout/IconVerticalSolidList"/>
    <dgm:cxn modelId="{BB72968C-FF3C-4490-B339-F3B970CF52A3}" srcId="{F5B0E259-6574-4AC4-ADD2-3888D663B4A4}" destId="{E8A9C819-9900-4A5B-B2FB-F857783C4FCF}" srcOrd="1" destOrd="0" parTransId="{9B6E17C6-3F96-4EBF-9977-5682EA7377CD}" sibTransId="{7300787B-9ECA-44A7-BA4A-1B5379579945}"/>
    <dgm:cxn modelId="{C553D9A6-0ED9-442A-9343-FD76B448BC3B}" type="presOf" srcId="{95D17D53-387B-4E2A-9542-9137A31B8B05}" destId="{D0012268-D1E0-4D84-AE65-F0003219CC37}" srcOrd="0" destOrd="0" presId="urn:microsoft.com/office/officeart/2018/2/layout/IconVerticalSolidList"/>
    <dgm:cxn modelId="{604F11B1-A140-43D9-9A0E-DF40B9BED84D}" srcId="{E8A9C819-9900-4A5B-B2FB-F857783C4FCF}" destId="{95D17D53-387B-4E2A-9542-9137A31B8B05}" srcOrd="0" destOrd="0" parTransId="{42B0C4D1-9D75-43A7-9C83-A419B024D154}" sibTransId="{CBCD15F6-82D9-4D59-93C5-F80984577802}"/>
    <dgm:cxn modelId="{7408EBC9-C4E5-4A8B-A59F-8E1BCF9B0631}" type="presOf" srcId="{D36A43B2-0CB8-43AA-8BA3-7385629CECE6}" destId="{A465A7EA-1DD0-4F82-A171-41A8402866DA}" srcOrd="0" destOrd="0" presId="urn:microsoft.com/office/officeart/2018/2/layout/IconVerticalSolidList"/>
    <dgm:cxn modelId="{8C0174EF-7B59-4EC0-B3D3-AC33A700256A}" srcId="{F5B0E259-6574-4AC4-ADD2-3888D663B4A4}" destId="{0992572D-C98A-41F2-9DC5-DF9393612D33}" srcOrd="0" destOrd="0" parTransId="{9EEB0C40-A3B6-493B-A639-AFD648BACD90}" sibTransId="{FFD16C8D-8CDE-49EC-BEF2-F62A9E07FA78}"/>
    <dgm:cxn modelId="{D285BB2A-57B8-40E1-8ED7-C34EA4D42532}" type="presParOf" srcId="{0564E6AD-2433-41EC-A260-9CA6D12CC671}" destId="{EA6DFF98-0FB9-47C0-AFC6-D9A09ABC2168}" srcOrd="0" destOrd="0" presId="urn:microsoft.com/office/officeart/2018/2/layout/IconVerticalSolidList"/>
    <dgm:cxn modelId="{F445199E-873E-4E79-8DF5-8C84943308E6}" type="presParOf" srcId="{EA6DFF98-0FB9-47C0-AFC6-D9A09ABC2168}" destId="{31C650C9-709C-41B0-8B1E-81D47A28E6F8}" srcOrd="0" destOrd="0" presId="urn:microsoft.com/office/officeart/2018/2/layout/IconVerticalSolidList"/>
    <dgm:cxn modelId="{13D1D899-B795-4AA1-B14D-0EA29173CE4D}" type="presParOf" srcId="{EA6DFF98-0FB9-47C0-AFC6-D9A09ABC2168}" destId="{ABA8A0BD-4416-46F4-A486-B4EAD974E96E}" srcOrd="1" destOrd="0" presId="urn:microsoft.com/office/officeart/2018/2/layout/IconVerticalSolidList"/>
    <dgm:cxn modelId="{7EF6BEA8-63F5-4E5E-8250-6FE755B50564}" type="presParOf" srcId="{EA6DFF98-0FB9-47C0-AFC6-D9A09ABC2168}" destId="{201C6349-AC85-4C32-A650-078B9B416594}" srcOrd="2" destOrd="0" presId="urn:microsoft.com/office/officeart/2018/2/layout/IconVerticalSolidList"/>
    <dgm:cxn modelId="{02FDF669-362B-4B8B-A216-EC395D0F4976}" type="presParOf" srcId="{EA6DFF98-0FB9-47C0-AFC6-D9A09ABC2168}" destId="{8A6F2D16-109A-436A-89C8-6A15C85F0AD4}" srcOrd="3" destOrd="0" presId="urn:microsoft.com/office/officeart/2018/2/layout/IconVerticalSolidList"/>
    <dgm:cxn modelId="{A138ED5E-2912-4341-9F62-DB4910AA6C61}" type="presParOf" srcId="{EA6DFF98-0FB9-47C0-AFC6-D9A09ABC2168}" destId="{A465A7EA-1DD0-4F82-A171-41A8402866DA}" srcOrd="4" destOrd="0" presId="urn:microsoft.com/office/officeart/2018/2/layout/IconVerticalSolidList"/>
    <dgm:cxn modelId="{F8087533-3C60-4F80-819C-D29A047EDCB0}" type="presParOf" srcId="{0564E6AD-2433-41EC-A260-9CA6D12CC671}" destId="{44FBAF75-AD6B-40C9-B064-D04F23686321}" srcOrd="1" destOrd="0" presId="urn:microsoft.com/office/officeart/2018/2/layout/IconVerticalSolidList"/>
    <dgm:cxn modelId="{33598C20-83BD-4CD4-A6CB-A9DB86809B91}" type="presParOf" srcId="{0564E6AD-2433-41EC-A260-9CA6D12CC671}" destId="{FBA3A671-0814-4C5B-B784-B3713E854FBF}" srcOrd="2" destOrd="0" presId="urn:microsoft.com/office/officeart/2018/2/layout/IconVerticalSolidList"/>
    <dgm:cxn modelId="{4E6DFCDF-4161-4588-8657-08AC87F0F7F7}" type="presParOf" srcId="{FBA3A671-0814-4C5B-B784-B3713E854FBF}" destId="{01F8B17A-7B3E-4293-9FC1-0161CF8C6664}" srcOrd="0" destOrd="0" presId="urn:microsoft.com/office/officeart/2018/2/layout/IconVerticalSolidList"/>
    <dgm:cxn modelId="{7C8AF4DE-6F61-4FD9-80ED-40FE87828B5D}" type="presParOf" srcId="{FBA3A671-0814-4C5B-B784-B3713E854FBF}" destId="{AEF2B288-A8A3-4A6E-99E7-BB92A6C73BA4}" srcOrd="1" destOrd="0" presId="urn:microsoft.com/office/officeart/2018/2/layout/IconVerticalSolidList"/>
    <dgm:cxn modelId="{8C6D3448-281C-46BE-80E8-44C07DC34B31}" type="presParOf" srcId="{FBA3A671-0814-4C5B-B784-B3713E854FBF}" destId="{5D47B3A0-811E-4E04-9751-780B2571432A}" srcOrd="2" destOrd="0" presId="urn:microsoft.com/office/officeart/2018/2/layout/IconVerticalSolidList"/>
    <dgm:cxn modelId="{1669E8DF-4CBC-42DA-B3CD-6D513DD2476C}" type="presParOf" srcId="{FBA3A671-0814-4C5B-B784-B3713E854FBF}" destId="{F6E4D4E5-2771-49F9-A6FD-243A30D0988E}" srcOrd="3" destOrd="0" presId="urn:microsoft.com/office/officeart/2018/2/layout/IconVerticalSolidList"/>
    <dgm:cxn modelId="{BA6AFFE0-8EDF-457B-AFF9-B07BCC8CD1C8}" type="presParOf" srcId="{FBA3A671-0814-4C5B-B784-B3713E854FBF}" destId="{D0012268-D1E0-4D84-AE65-F0003219CC37}"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06F3B1-C1ED-42D8-B9D0-C9E76B1B5ECA}"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2806992A-8CB9-45DE-A31A-E36D3124520A}">
      <dgm:prSet/>
      <dgm:spPr/>
      <dgm:t>
        <a:bodyPr/>
        <a:lstStyle/>
        <a:p>
          <a:r>
            <a:rPr lang="en-US" dirty="0"/>
            <a:t>Enroll online or through a paper application. </a:t>
          </a:r>
        </a:p>
      </dgm:t>
    </dgm:pt>
    <dgm:pt modelId="{C856C4E7-48DA-42A7-838A-943CBE4DDEDC}" type="parTrans" cxnId="{3AAE23A2-4B0B-4CA0-A7DB-1A800B18400F}">
      <dgm:prSet/>
      <dgm:spPr/>
      <dgm:t>
        <a:bodyPr/>
        <a:lstStyle/>
        <a:p>
          <a:endParaRPr lang="en-US"/>
        </a:p>
      </dgm:t>
    </dgm:pt>
    <dgm:pt modelId="{5B57D9FC-799B-4D05-A8DA-15798F2F9EEA}" type="sibTrans" cxnId="{3AAE23A2-4B0B-4CA0-A7DB-1A800B18400F}">
      <dgm:prSet/>
      <dgm:spPr/>
      <dgm:t>
        <a:bodyPr/>
        <a:lstStyle/>
        <a:p>
          <a:endParaRPr lang="en-US"/>
        </a:p>
      </dgm:t>
    </dgm:pt>
    <dgm:pt modelId="{622ACB05-2EE2-43A8-B9B5-C721DC6A0034}">
      <dgm:prSet/>
      <dgm:spPr/>
      <dgm:t>
        <a:bodyPr/>
        <a:lstStyle/>
        <a:p>
          <a:r>
            <a:rPr lang="en-US" dirty="0"/>
            <a:t>Adults with legal capacity may open and manage their own ABLE account. </a:t>
          </a:r>
        </a:p>
      </dgm:t>
    </dgm:pt>
    <dgm:pt modelId="{C52C8166-0883-44F9-9AEF-D41AC6F30F15}" type="parTrans" cxnId="{2D9F4577-8546-4AB1-B43A-59B8732CBC84}">
      <dgm:prSet/>
      <dgm:spPr/>
      <dgm:t>
        <a:bodyPr/>
        <a:lstStyle/>
        <a:p>
          <a:endParaRPr lang="en-US"/>
        </a:p>
      </dgm:t>
    </dgm:pt>
    <dgm:pt modelId="{7C7F587A-5D8E-42F4-9649-09D4E13413AB}" type="sibTrans" cxnId="{2D9F4577-8546-4AB1-B43A-59B8732CBC84}">
      <dgm:prSet/>
      <dgm:spPr/>
      <dgm:t>
        <a:bodyPr/>
        <a:lstStyle/>
        <a:p>
          <a:endParaRPr lang="en-US"/>
        </a:p>
      </dgm:t>
    </dgm:pt>
    <dgm:pt modelId="{761EC860-4568-44DA-BDB2-B9866F35E629}">
      <dgm:prSet/>
      <dgm:spPr/>
      <dgm:t>
        <a:bodyPr/>
        <a:lstStyle/>
        <a:p>
          <a:r>
            <a:rPr lang="en-US" dirty="0"/>
            <a:t>Directly or through a designated agent under a Power of Attorney. </a:t>
          </a:r>
        </a:p>
      </dgm:t>
    </dgm:pt>
    <dgm:pt modelId="{F580A3F9-87D5-4261-8D54-CE83A9256C70}" type="parTrans" cxnId="{A56DA505-5FA9-42D4-A204-C1FC7FBB315E}">
      <dgm:prSet/>
      <dgm:spPr/>
      <dgm:t>
        <a:bodyPr/>
        <a:lstStyle/>
        <a:p>
          <a:endParaRPr lang="en-US"/>
        </a:p>
      </dgm:t>
    </dgm:pt>
    <dgm:pt modelId="{4DD079EC-83A5-4A1D-BC07-3698662F15D6}" type="sibTrans" cxnId="{A56DA505-5FA9-42D4-A204-C1FC7FBB315E}">
      <dgm:prSet/>
      <dgm:spPr/>
      <dgm:t>
        <a:bodyPr/>
        <a:lstStyle/>
        <a:p>
          <a:endParaRPr lang="en-US"/>
        </a:p>
      </dgm:t>
    </dgm:pt>
    <dgm:pt modelId="{CD57CC5C-8F94-4864-A7F7-770834B44B3E}">
      <dgm:prSet/>
      <dgm:spPr/>
      <dgm:t>
        <a:bodyPr/>
        <a:lstStyle/>
        <a:p>
          <a:r>
            <a:rPr lang="en-US" dirty="0"/>
            <a:t>Or, the following ”Authorized Individuals” can open and manage an account for someone without capacity (in order of priority): </a:t>
          </a:r>
        </a:p>
      </dgm:t>
    </dgm:pt>
    <dgm:pt modelId="{892C9A4D-901C-4F12-B6F2-D74CE23AB097}" type="parTrans" cxnId="{F0091D9A-0E40-4830-856D-0C1FDFF80B07}">
      <dgm:prSet/>
      <dgm:spPr/>
      <dgm:t>
        <a:bodyPr/>
        <a:lstStyle/>
        <a:p>
          <a:endParaRPr lang="en-US"/>
        </a:p>
      </dgm:t>
    </dgm:pt>
    <dgm:pt modelId="{38F16B36-E671-4710-A533-17AFB9157A21}" type="sibTrans" cxnId="{F0091D9A-0E40-4830-856D-0C1FDFF80B07}">
      <dgm:prSet/>
      <dgm:spPr/>
      <dgm:t>
        <a:bodyPr/>
        <a:lstStyle/>
        <a:p>
          <a:endParaRPr lang="en-US"/>
        </a:p>
      </dgm:t>
    </dgm:pt>
    <dgm:pt modelId="{22D7C035-72E3-4F80-9014-4B450ACD9BEE}">
      <dgm:prSet/>
      <dgm:spPr/>
      <dgm:t>
        <a:bodyPr/>
        <a:lstStyle/>
        <a:p>
          <a:r>
            <a:rPr lang="en-US" dirty="0"/>
            <a:t>Power of Attorney</a:t>
          </a:r>
        </a:p>
      </dgm:t>
    </dgm:pt>
    <dgm:pt modelId="{9AE4BAF0-5314-4EBD-8A54-1FB4F80062E0}" type="parTrans" cxnId="{E1D88092-32D6-4B4D-9B54-F4B45BE0BBEB}">
      <dgm:prSet/>
      <dgm:spPr/>
      <dgm:t>
        <a:bodyPr/>
        <a:lstStyle/>
        <a:p>
          <a:endParaRPr lang="en-US"/>
        </a:p>
      </dgm:t>
    </dgm:pt>
    <dgm:pt modelId="{592E1B33-EA68-46C7-97BB-44FC008EE108}" type="sibTrans" cxnId="{E1D88092-32D6-4B4D-9B54-F4B45BE0BBEB}">
      <dgm:prSet/>
      <dgm:spPr/>
      <dgm:t>
        <a:bodyPr/>
        <a:lstStyle/>
        <a:p>
          <a:endParaRPr lang="en-US"/>
        </a:p>
      </dgm:t>
    </dgm:pt>
    <dgm:pt modelId="{98C721F6-C090-41FE-BA99-C46EDC63B03A}">
      <dgm:prSet/>
      <dgm:spPr/>
      <dgm:t>
        <a:bodyPr/>
        <a:lstStyle/>
        <a:p>
          <a:r>
            <a:rPr lang="en-US"/>
            <a:t>Conservator or Guardian</a:t>
          </a:r>
        </a:p>
      </dgm:t>
    </dgm:pt>
    <dgm:pt modelId="{EAFF17D9-3F8C-4FA8-AFD1-712099DD7E6C}" type="parTrans" cxnId="{5F2F56F6-FE2B-4424-A760-5B26B04D60F8}">
      <dgm:prSet/>
      <dgm:spPr/>
      <dgm:t>
        <a:bodyPr/>
        <a:lstStyle/>
        <a:p>
          <a:endParaRPr lang="en-US"/>
        </a:p>
      </dgm:t>
    </dgm:pt>
    <dgm:pt modelId="{8BC7FABF-5968-4D49-B545-1D16B1247786}" type="sibTrans" cxnId="{5F2F56F6-FE2B-4424-A760-5B26B04D60F8}">
      <dgm:prSet/>
      <dgm:spPr/>
      <dgm:t>
        <a:bodyPr/>
        <a:lstStyle/>
        <a:p>
          <a:endParaRPr lang="en-US"/>
        </a:p>
      </dgm:t>
    </dgm:pt>
    <dgm:pt modelId="{9C717227-CFB9-4AF9-87F6-21CA63A102F8}">
      <dgm:prSet/>
      <dgm:spPr/>
      <dgm:t>
        <a:bodyPr/>
        <a:lstStyle/>
        <a:p>
          <a:r>
            <a:rPr lang="en-US"/>
            <a:t>Spouse, Parent, Sibling, Grandparent, or </a:t>
          </a:r>
        </a:p>
      </dgm:t>
    </dgm:pt>
    <dgm:pt modelId="{EAD736BF-1601-4525-9F0B-47981A2C974D}" type="parTrans" cxnId="{FFC48CF0-E52F-476C-B6B7-58427AE72D4F}">
      <dgm:prSet/>
      <dgm:spPr/>
      <dgm:t>
        <a:bodyPr/>
        <a:lstStyle/>
        <a:p>
          <a:endParaRPr lang="en-US"/>
        </a:p>
      </dgm:t>
    </dgm:pt>
    <dgm:pt modelId="{16BC48F3-05B2-4220-9885-00DE57035428}" type="sibTrans" cxnId="{FFC48CF0-E52F-476C-B6B7-58427AE72D4F}">
      <dgm:prSet/>
      <dgm:spPr/>
      <dgm:t>
        <a:bodyPr/>
        <a:lstStyle/>
        <a:p>
          <a:endParaRPr lang="en-US"/>
        </a:p>
      </dgm:t>
    </dgm:pt>
    <dgm:pt modelId="{D22B0B3A-8FD8-47C0-85ED-BAEC3A2B5548}">
      <dgm:prSet/>
      <dgm:spPr/>
      <dgm:t>
        <a:bodyPr/>
        <a:lstStyle/>
        <a:p>
          <a:r>
            <a:rPr lang="en-US"/>
            <a:t>SSA-appointed Representative Payee</a:t>
          </a:r>
        </a:p>
      </dgm:t>
    </dgm:pt>
    <dgm:pt modelId="{E18B7F5E-B08D-478F-B9C4-9BAB54833D4E}" type="parTrans" cxnId="{16417EB5-A812-4FBC-8452-634F01A10A51}">
      <dgm:prSet/>
      <dgm:spPr/>
      <dgm:t>
        <a:bodyPr/>
        <a:lstStyle/>
        <a:p>
          <a:endParaRPr lang="en-US"/>
        </a:p>
      </dgm:t>
    </dgm:pt>
    <dgm:pt modelId="{2C5464A5-F729-4ADE-934E-A150E55E51CD}" type="sibTrans" cxnId="{16417EB5-A812-4FBC-8452-634F01A10A51}">
      <dgm:prSet/>
      <dgm:spPr/>
      <dgm:t>
        <a:bodyPr/>
        <a:lstStyle/>
        <a:p>
          <a:endParaRPr lang="en-US"/>
        </a:p>
      </dgm:t>
    </dgm:pt>
    <dgm:pt modelId="{61BF0018-F1B9-4B48-8265-92E29ABFF1C1}">
      <dgm:prSet/>
      <dgm:spPr/>
      <dgm:t>
        <a:bodyPr/>
        <a:lstStyle/>
        <a:p>
          <a:r>
            <a:rPr lang="en-US" dirty="0"/>
            <a:t>KS.SaveWithABLE.com</a:t>
          </a:r>
        </a:p>
      </dgm:t>
    </dgm:pt>
    <dgm:pt modelId="{83DB75DC-6C5B-4BA9-BA61-22562E23FB09}" type="parTrans" cxnId="{B7C7D7FB-AD02-4182-B239-3B45BA82D4FB}">
      <dgm:prSet/>
      <dgm:spPr/>
      <dgm:t>
        <a:bodyPr/>
        <a:lstStyle/>
        <a:p>
          <a:endParaRPr lang="en-US"/>
        </a:p>
      </dgm:t>
    </dgm:pt>
    <dgm:pt modelId="{F7717EDC-3934-4FDD-B43F-5B7B68E7CE3D}" type="sibTrans" cxnId="{B7C7D7FB-AD02-4182-B239-3B45BA82D4FB}">
      <dgm:prSet/>
      <dgm:spPr/>
      <dgm:t>
        <a:bodyPr/>
        <a:lstStyle/>
        <a:p>
          <a:endParaRPr lang="en-US"/>
        </a:p>
      </dgm:t>
    </dgm:pt>
    <dgm:pt modelId="{B6811A4F-1CF7-4B5C-BBB4-B787F05843BF}" type="pres">
      <dgm:prSet presAssocID="{9406F3B1-C1ED-42D8-B9D0-C9E76B1B5ECA}" presName="linear" presStyleCnt="0">
        <dgm:presLayoutVars>
          <dgm:dir/>
          <dgm:animLvl val="lvl"/>
          <dgm:resizeHandles val="exact"/>
        </dgm:presLayoutVars>
      </dgm:prSet>
      <dgm:spPr/>
    </dgm:pt>
    <dgm:pt modelId="{925F154E-B048-4569-8D8F-0507BEE6432F}" type="pres">
      <dgm:prSet presAssocID="{2806992A-8CB9-45DE-A31A-E36D3124520A}" presName="parentLin" presStyleCnt="0"/>
      <dgm:spPr/>
    </dgm:pt>
    <dgm:pt modelId="{0D3605DB-BE7E-40D8-821A-47752D2C093D}" type="pres">
      <dgm:prSet presAssocID="{2806992A-8CB9-45DE-A31A-E36D3124520A}" presName="parentLeftMargin" presStyleLbl="node1" presStyleIdx="0" presStyleCnt="3"/>
      <dgm:spPr/>
    </dgm:pt>
    <dgm:pt modelId="{96915F20-B3A8-4DB3-B5B8-5CB13045F1AF}" type="pres">
      <dgm:prSet presAssocID="{2806992A-8CB9-45DE-A31A-E36D3124520A}" presName="parentText" presStyleLbl="node1" presStyleIdx="0" presStyleCnt="3">
        <dgm:presLayoutVars>
          <dgm:chMax val="0"/>
          <dgm:bulletEnabled val="1"/>
        </dgm:presLayoutVars>
      </dgm:prSet>
      <dgm:spPr/>
    </dgm:pt>
    <dgm:pt modelId="{29F7A1DA-80C9-43AD-995A-F738E2509B05}" type="pres">
      <dgm:prSet presAssocID="{2806992A-8CB9-45DE-A31A-E36D3124520A}" presName="negativeSpace" presStyleCnt="0"/>
      <dgm:spPr/>
    </dgm:pt>
    <dgm:pt modelId="{D4AB1516-4FBB-42C6-B734-6B81B3572FA2}" type="pres">
      <dgm:prSet presAssocID="{2806992A-8CB9-45DE-A31A-E36D3124520A}" presName="childText" presStyleLbl="conFgAcc1" presStyleIdx="0" presStyleCnt="3">
        <dgm:presLayoutVars>
          <dgm:bulletEnabled val="1"/>
        </dgm:presLayoutVars>
      </dgm:prSet>
      <dgm:spPr/>
    </dgm:pt>
    <dgm:pt modelId="{B8773144-F322-4658-9E2E-24D7613FB0CF}" type="pres">
      <dgm:prSet presAssocID="{5B57D9FC-799B-4D05-A8DA-15798F2F9EEA}" presName="spaceBetweenRectangles" presStyleCnt="0"/>
      <dgm:spPr/>
    </dgm:pt>
    <dgm:pt modelId="{A4A8A5CE-4345-43B5-8AA9-FAAFE30E7C13}" type="pres">
      <dgm:prSet presAssocID="{622ACB05-2EE2-43A8-B9B5-C721DC6A0034}" presName="parentLin" presStyleCnt="0"/>
      <dgm:spPr/>
    </dgm:pt>
    <dgm:pt modelId="{5F6BAC72-7EB7-428D-BFE5-35320884287C}" type="pres">
      <dgm:prSet presAssocID="{622ACB05-2EE2-43A8-B9B5-C721DC6A0034}" presName="parentLeftMargin" presStyleLbl="node1" presStyleIdx="0" presStyleCnt="3"/>
      <dgm:spPr/>
    </dgm:pt>
    <dgm:pt modelId="{18D943AC-FC78-4A0D-942B-2C6EFE43117B}" type="pres">
      <dgm:prSet presAssocID="{622ACB05-2EE2-43A8-B9B5-C721DC6A0034}" presName="parentText" presStyleLbl="node1" presStyleIdx="1" presStyleCnt="3">
        <dgm:presLayoutVars>
          <dgm:chMax val="0"/>
          <dgm:bulletEnabled val="1"/>
        </dgm:presLayoutVars>
      </dgm:prSet>
      <dgm:spPr/>
    </dgm:pt>
    <dgm:pt modelId="{C5A31C61-BD94-474C-8FE8-B91B0F87D9DF}" type="pres">
      <dgm:prSet presAssocID="{622ACB05-2EE2-43A8-B9B5-C721DC6A0034}" presName="negativeSpace" presStyleCnt="0"/>
      <dgm:spPr/>
    </dgm:pt>
    <dgm:pt modelId="{75A0B365-7194-424B-BD00-F67536B7F662}" type="pres">
      <dgm:prSet presAssocID="{622ACB05-2EE2-43A8-B9B5-C721DC6A0034}" presName="childText" presStyleLbl="conFgAcc1" presStyleIdx="1" presStyleCnt="3">
        <dgm:presLayoutVars>
          <dgm:bulletEnabled val="1"/>
        </dgm:presLayoutVars>
      </dgm:prSet>
      <dgm:spPr/>
    </dgm:pt>
    <dgm:pt modelId="{2AEFF5DA-C8CF-46DD-862B-A56B24794A21}" type="pres">
      <dgm:prSet presAssocID="{7C7F587A-5D8E-42F4-9649-09D4E13413AB}" presName="spaceBetweenRectangles" presStyleCnt="0"/>
      <dgm:spPr/>
    </dgm:pt>
    <dgm:pt modelId="{D3D25D84-DE0E-479E-A22E-8A843A999E52}" type="pres">
      <dgm:prSet presAssocID="{CD57CC5C-8F94-4864-A7F7-770834B44B3E}" presName="parentLin" presStyleCnt="0"/>
      <dgm:spPr/>
    </dgm:pt>
    <dgm:pt modelId="{AEDC4EE2-FA36-42AE-B352-781EB44EE88C}" type="pres">
      <dgm:prSet presAssocID="{CD57CC5C-8F94-4864-A7F7-770834B44B3E}" presName="parentLeftMargin" presStyleLbl="node1" presStyleIdx="1" presStyleCnt="3"/>
      <dgm:spPr/>
    </dgm:pt>
    <dgm:pt modelId="{CBEDC0B2-C4EB-43D9-B917-7BDBB815F575}" type="pres">
      <dgm:prSet presAssocID="{CD57CC5C-8F94-4864-A7F7-770834B44B3E}" presName="parentText" presStyleLbl="node1" presStyleIdx="2" presStyleCnt="3">
        <dgm:presLayoutVars>
          <dgm:chMax val="0"/>
          <dgm:bulletEnabled val="1"/>
        </dgm:presLayoutVars>
      </dgm:prSet>
      <dgm:spPr/>
    </dgm:pt>
    <dgm:pt modelId="{9506D92B-19F6-4434-853E-12535A979319}" type="pres">
      <dgm:prSet presAssocID="{CD57CC5C-8F94-4864-A7F7-770834B44B3E}" presName="negativeSpace" presStyleCnt="0"/>
      <dgm:spPr/>
    </dgm:pt>
    <dgm:pt modelId="{3F146AC8-93D8-484D-B124-3E91E9CEB2DA}" type="pres">
      <dgm:prSet presAssocID="{CD57CC5C-8F94-4864-A7F7-770834B44B3E}" presName="childText" presStyleLbl="conFgAcc1" presStyleIdx="2" presStyleCnt="3">
        <dgm:presLayoutVars>
          <dgm:bulletEnabled val="1"/>
        </dgm:presLayoutVars>
      </dgm:prSet>
      <dgm:spPr/>
    </dgm:pt>
  </dgm:ptLst>
  <dgm:cxnLst>
    <dgm:cxn modelId="{A56DA505-5FA9-42D4-A204-C1FC7FBB315E}" srcId="{622ACB05-2EE2-43A8-B9B5-C721DC6A0034}" destId="{761EC860-4568-44DA-BDB2-B9866F35E629}" srcOrd="0" destOrd="0" parTransId="{F580A3F9-87D5-4261-8D54-CE83A9256C70}" sibTransId="{4DD079EC-83A5-4A1D-BC07-3698662F15D6}"/>
    <dgm:cxn modelId="{28B2CC22-1F39-4D16-86D0-5B45BE20C19B}" type="presOf" srcId="{2806992A-8CB9-45DE-A31A-E36D3124520A}" destId="{0D3605DB-BE7E-40D8-821A-47752D2C093D}" srcOrd="0" destOrd="0" presId="urn:microsoft.com/office/officeart/2005/8/layout/list1"/>
    <dgm:cxn modelId="{87A4CF2C-150D-4F53-B481-E23E656E6874}" type="presOf" srcId="{D22B0B3A-8FD8-47C0-85ED-BAEC3A2B5548}" destId="{3F146AC8-93D8-484D-B124-3E91E9CEB2DA}" srcOrd="0" destOrd="3" presId="urn:microsoft.com/office/officeart/2005/8/layout/list1"/>
    <dgm:cxn modelId="{DB805B49-D19D-4722-A94F-D39291559EE0}" type="presOf" srcId="{9406F3B1-C1ED-42D8-B9D0-C9E76B1B5ECA}" destId="{B6811A4F-1CF7-4B5C-BBB4-B787F05843BF}" srcOrd="0" destOrd="0" presId="urn:microsoft.com/office/officeart/2005/8/layout/list1"/>
    <dgm:cxn modelId="{2FF56C4C-6C60-46E1-991C-5F3B4D773D1C}" type="presOf" srcId="{CD57CC5C-8F94-4864-A7F7-770834B44B3E}" destId="{AEDC4EE2-FA36-42AE-B352-781EB44EE88C}" srcOrd="0" destOrd="0" presId="urn:microsoft.com/office/officeart/2005/8/layout/list1"/>
    <dgm:cxn modelId="{250F0953-44D7-4178-A3B7-938AFC572040}" type="presOf" srcId="{9C717227-CFB9-4AF9-87F6-21CA63A102F8}" destId="{3F146AC8-93D8-484D-B124-3E91E9CEB2DA}" srcOrd="0" destOrd="2" presId="urn:microsoft.com/office/officeart/2005/8/layout/list1"/>
    <dgm:cxn modelId="{72CA4775-ECA6-4CCE-AF9B-6856F3C5031C}" type="presOf" srcId="{761EC860-4568-44DA-BDB2-B9866F35E629}" destId="{75A0B365-7194-424B-BD00-F67536B7F662}" srcOrd="0" destOrd="0" presId="urn:microsoft.com/office/officeart/2005/8/layout/list1"/>
    <dgm:cxn modelId="{2D9F4577-8546-4AB1-B43A-59B8732CBC84}" srcId="{9406F3B1-C1ED-42D8-B9D0-C9E76B1B5ECA}" destId="{622ACB05-2EE2-43A8-B9B5-C721DC6A0034}" srcOrd="1" destOrd="0" parTransId="{C52C8166-0883-44F9-9AEF-D41AC6F30F15}" sibTransId="{7C7F587A-5D8E-42F4-9649-09D4E13413AB}"/>
    <dgm:cxn modelId="{4539CE78-53B6-48B0-A07A-AFBC8B0D0F74}" type="presOf" srcId="{622ACB05-2EE2-43A8-B9B5-C721DC6A0034}" destId="{5F6BAC72-7EB7-428D-BFE5-35320884287C}" srcOrd="0" destOrd="0" presId="urn:microsoft.com/office/officeart/2005/8/layout/list1"/>
    <dgm:cxn modelId="{69EF478F-F1D7-4CE7-9FDF-BA24107379A0}" type="presOf" srcId="{CD57CC5C-8F94-4864-A7F7-770834B44B3E}" destId="{CBEDC0B2-C4EB-43D9-B917-7BDBB815F575}" srcOrd="1" destOrd="0" presId="urn:microsoft.com/office/officeart/2005/8/layout/list1"/>
    <dgm:cxn modelId="{1F15C690-E85E-443F-9752-CCBC5166AB5F}" type="presOf" srcId="{61BF0018-F1B9-4B48-8265-92E29ABFF1C1}" destId="{D4AB1516-4FBB-42C6-B734-6B81B3572FA2}" srcOrd="0" destOrd="0" presId="urn:microsoft.com/office/officeart/2005/8/layout/list1"/>
    <dgm:cxn modelId="{7702DC91-726E-4136-ADCA-E346679FFD08}" type="presOf" srcId="{98C721F6-C090-41FE-BA99-C46EDC63B03A}" destId="{3F146AC8-93D8-484D-B124-3E91E9CEB2DA}" srcOrd="0" destOrd="1" presId="urn:microsoft.com/office/officeart/2005/8/layout/list1"/>
    <dgm:cxn modelId="{E1D88092-32D6-4B4D-9B54-F4B45BE0BBEB}" srcId="{CD57CC5C-8F94-4864-A7F7-770834B44B3E}" destId="{22D7C035-72E3-4F80-9014-4B450ACD9BEE}" srcOrd="0" destOrd="0" parTransId="{9AE4BAF0-5314-4EBD-8A54-1FB4F80062E0}" sibTransId="{592E1B33-EA68-46C7-97BB-44FC008EE108}"/>
    <dgm:cxn modelId="{45A71B9A-EA3A-48CA-BC8E-EEF2D3909AC9}" type="presOf" srcId="{22D7C035-72E3-4F80-9014-4B450ACD9BEE}" destId="{3F146AC8-93D8-484D-B124-3E91E9CEB2DA}" srcOrd="0" destOrd="0" presId="urn:microsoft.com/office/officeart/2005/8/layout/list1"/>
    <dgm:cxn modelId="{F0091D9A-0E40-4830-856D-0C1FDFF80B07}" srcId="{9406F3B1-C1ED-42D8-B9D0-C9E76B1B5ECA}" destId="{CD57CC5C-8F94-4864-A7F7-770834B44B3E}" srcOrd="2" destOrd="0" parTransId="{892C9A4D-901C-4F12-B6F2-D74CE23AB097}" sibTransId="{38F16B36-E671-4710-A533-17AFB9157A21}"/>
    <dgm:cxn modelId="{3AAE23A2-4B0B-4CA0-A7DB-1A800B18400F}" srcId="{9406F3B1-C1ED-42D8-B9D0-C9E76B1B5ECA}" destId="{2806992A-8CB9-45DE-A31A-E36D3124520A}" srcOrd="0" destOrd="0" parTransId="{C856C4E7-48DA-42A7-838A-943CBE4DDEDC}" sibTransId="{5B57D9FC-799B-4D05-A8DA-15798F2F9EEA}"/>
    <dgm:cxn modelId="{16417EB5-A812-4FBC-8452-634F01A10A51}" srcId="{CD57CC5C-8F94-4864-A7F7-770834B44B3E}" destId="{D22B0B3A-8FD8-47C0-85ED-BAEC3A2B5548}" srcOrd="3" destOrd="0" parTransId="{E18B7F5E-B08D-478F-B9C4-9BAB54833D4E}" sibTransId="{2C5464A5-F729-4ADE-934E-A150E55E51CD}"/>
    <dgm:cxn modelId="{FFC48CF0-E52F-476C-B6B7-58427AE72D4F}" srcId="{CD57CC5C-8F94-4864-A7F7-770834B44B3E}" destId="{9C717227-CFB9-4AF9-87F6-21CA63A102F8}" srcOrd="2" destOrd="0" parTransId="{EAD736BF-1601-4525-9F0B-47981A2C974D}" sibTransId="{16BC48F3-05B2-4220-9885-00DE57035428}"/>
    <dgm:cxn modelId="{5F2F56F6-FE2B-4424-A760-5B26B04D60F8}" srcId="{CD57CC5C-8F94-4864-A7F7-770834B44B3E}" destId="{98C721F6-C090-41FE-BA99-C46EDC63B03A}" srcOrd="1" destOrd="0" parTransId="{EAFF17D9-3F8C-4FA8-AFD1-712099DD7E6C}" sibTransId="{8BC7FABF-5968-4D49-B545-1D16B1247786}"/>
    <dgm:cxn modelId="{818887F8-0C95-424C-ABCE-C9DDF361CA25}" type="presOf" srcId="{622ACB05-2EE2-43A8-B9B5-C721DC6A0034}" destId="{18D943AC-FC78-4A0D-942B-2C6EFE43117B}" srcOrd="1" destOrd="0" presId="urn:microsoft.com/office/officeart/2005/8/layout/list1"/>
    <dgm:cxn modelId="{EDCA38FA-7E98-4AEB-805C-5438CB26732E}" type="presOf" srcId="{2806992A-8CB9-45DE-A31A-E36D3124520A}" destId="{96915F20-B3A8-4DB3-B5B8-5CB13045F1AF}" srcOrd="1" destOrd="0" presId="urn:microsoft.com/office/officeart/2005/8/layout/list1"/>
    <dgm:cxn modelId="{B7C7D7FB-AD02-4182-B239-3B45BA82D4FB}" srcId="{2806992A-8CB9-45DE-A31A-E36D3124520A}" destId="{61BF0018-F1B9-4B48-8265-92E29ABFF1C1}" srcOrd="0" destOrd="0" parTransId="{83DB75DC-6C5B-4BA9-BA61-22562E23FB09}" sibTransId="{F7717EDC-3934-4FDD-B43F-5B7B68E7CE3D}"/>
    <dgm:cxn modelId="{1F14EB27-89C0-423F-969A-AB66EAFD3C71}" type="presParOf" srcId="{B6811A4F-1CF7-4B5C-BBB4-B787F05843BF}" destId="{925F154E-B048-4569-8D8F-0507BEE6432F}" srcOrd="0" destOrd="0" presId="urn:microsoft.com/office/officeart/2005/8/layout/list1"/>
    <dgm:cxn modelId="{F286E9D0-E747-49F5-A159-BE3C0ABBB42A}" type="presParOf" srcId="{925F154E-B048-4569-8D8F-0507BEE6432F}" destId="{0D3605DB-BE7E-40D8-821A-47752D2C093D}" srcOrd="0" destOrd="0" presId="urn:microsoft.com/office/officeart/2005/8/layout/list1"/>
    <dgm:cxn modelId="{BED30C51-9E95-486C-85DE-CEA65B03878B}" type="presParOf" srcId="{925F154E-B048-4569-8D8F-0507BEE6432F}" destId="{96915F20-B3A8-4DB3-B5B8-5CB13045F1AF}" srcOrd="1" destOrd="0" presId="urn:microsoft.com/office/officeart/2005/8/layout/list1"/>
    <dgm:cxn modelId="{CCDD6F0D-2000-4626-84F9-721AFFF91F36}" type="presParOf" srcId="{B6811A4F-1CF7-4B5C-BBB4-B787F05843BF}" destId="{29F7A1DA-80C9-43AD-995A-F738E2509B05}" srcOrd="1" destOrd="0" presId="urn:microsoft.com/office/officeart/2005/8/layout/list1"/>
    <dgm:cxn modelId="{51D87703-A75E-423C-A63E-2C77D78E97CD}" type="presParOf" srcId="{B6811A4F-1CF7-4B5C-BBB4-B787F05843BF}" destId="{D4AB1516-4FBB-42C6-B734-6B81B3572FA2}" srcOrd="2" destOrd="0" presId="urn:microsoft.com/office/officeart/2005/8/layout/list1"/>
    <dgm:cxn modelId="{2464B753-F179-480A-83FC-348EF9E27C45}" type="presParOf" srcId="{B6811A4F-1CF7-4B5C-BBB4-B787F05843BF}" destId="{B8773144-F322-4658-9E2E-24D7613FB0CF}" srcOrd="3" destOrd="0" presId="urn:microsoft.com/office/officeart/2005/8/layout/list1"/>
    <dgm:cxn modelId="{07A8AAF4-C298-4957-956E-92023D00397C}" type="presParOf" srcId="{B6811A4F-1CF7-4B5C-BBB4-B787F05843BF}" destId="{A4A8A5CE-4345-43B5-8AA9-FAAFE30E7C13}" srcOrd="4" destOrd="0" presId="urn:microsoft.com/office/officeart/2005/8/layout/list1"/>
    <dgm:cxn modelId="{51D37730-65E1-4F0C-9B47-CB0B510A7B35}" type="presParOf" srcId="{A4A8A5CE-4345-43B5-8AA9-FAAFE30E7C13}" destId="{5F6BAC72-7EB7-428D-BFE5-35320884287C}" srcOrd="0" destOrd="0" presId="urn:microsoft.com/office/officeart/2005/8/layout/list1"/>
    <dgm:cxn modelId="{E92F2C9C-625C-4A4F-853A-C7D0D7BF4D3F}" type="presParOf" srcId="{A4A8A5CE-4345-43B5-8AA9-FAAFE30E7C13}" destId="{18D943AC-FC78-4A0D-942B-2C6EFE43117B}" srcOrd="1" destOrd="0" presId="urn:microsoft.com/office/officeart/2005/8/layout/list1"/>
    <dgm:cxn modelId="{F0ADDA2B-0C64-4C98-BBC4-D238F5231BC3}" type="presParOf" srcId="{B6811A4F-1CF7-4B5C-BBB4-B787F05843BF}" destId="{C5A31C61-BD94-474C-8FE8-B91B0F87D9DF}" srcOrd="5" destOrd="0" presId="urn:microsoft.com/office/officeart/2005/8/layout/list1"/>
    <dgm:cxn modelId="{410432F2-0DBE-4E01-A443-3AC8B151ADB0}" type="presParOf" srcId="{B6811A4F-1CF7-4B5C-BBB4-B787F05843BF}" destId="{75A0B365-7194-424B-BD00-F67536B7F662}" srcOrd="6" destOrd="0" presId="urn:microsoft.com/office/officeart/2005/8/layout/list1"/>
    <dgm:cxn modelId="{C5CDA021-94C7-412F-B5F8-3B4F421B6767}" type="presParOf" srcId="{B6811A4F-1CF7-4B5C-BBB4-B787F05843BF}" destId="{2AEFF5DA-C8CF-46DD-862B-A56B24794A21}" srcOrd="7" destOrd="0" presId="urn:microsoft.com/office/officeart/2005/8/layout/list1"/>
    <dgm:cxn modelId="{71F807D1-8E8D-4A30-8A35-39DBD406CBCF}" type="presParOf" srcId="{B6811A4F-1CF7-4B5C-BBB4-B787F05843BF}" destId="{D3D25D84-DE0E-479E-A22E-8A843A999E52}" srcOrd="8" destOrd="0" presId="urn:microsoft.com/office/officeart/2005/8/layout/list1"/>
    <dgm:cxn modelId="{F7FB5EFA-DA4F-41AF-B654-05CFEB2F1AFC}" type="presParOf" srcId="{D3D25D84-DE0E-479E-A22E-8A843A999E52}" destId="{AEDC4EE2-FA36-42AE-B352-781EB44EE88C}" srcOrd="0" destOrd="0" presId="urn:microsoft.com/office/officeart/2005/8/layout/list1"/>
    <dgm:cxn modelId="{3BCA8472-08C7-44A8-8CA7-9254A61420D8}" type="presParOf" srcId="{D3D25D84-DE0E-479E-A22E-8A843A999E52}" destId="{CBEDC0B2-C4EB-43D9-B917-7BDBB815F575}" srcOrd="1" destOrd="0" presId="urn:microsoft.com/office/officeart/2005/8/layout/list1"/>
    <dgm:cxn modelId="{E37A2F35-5E06-4040-A727-F271131F58AC}" type="presParOf" srcId="{B6811A4F-1CF7-4B5C-BBB4-B787F05843BF}" destId="{9506D92B-19F6-4434-853E-12535A979319}" srcOrd="9" destOrd="0" presId="urn:microsoft.com/office/officeart/2005/8/layout/list1"/>
    <dgm:cxn modelId="{58F94F17-1CC7-45DD-A2CC-D89D62B9382A}" type="presParOf" srcId="{B6811A4F-1CF7-4B5C-BBB4-B787F05843BF}" destId="{3F146AC8-93D8-484D-B124-3E91E9CEB2D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5E339E-B24F-4B13-882D-B014A422345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5C8835F-E6A5-4428-82B4-6FCC7029F5C3}">
      <dgm:prSet/>
      <dgm:spPr/>
      <dgm:t>
        <a:bodyPr/>
        <a:lstStyle/>
        <a:p>
          <a:pPr>
            <a:lnSpc>
              <a:spcPct val="100000"/>
            </a:lnSpc>
          </a:pPr>
          <a:r>
            <a:rPr lang="en-US" b="1" dirty="0"/>
            <a:t>Federal Tax Benefits: </a:t>
          </a:r>
          <a:r>
            <a:rPr lang="en-US" dirty="0"/>
            <a:t>Tax-free growth on earnings. </a:t>
          </a:r>
        </a:p>
      </dgm:t>
    </dgm:pt>
    <dgm:pt modelId="{E0E3CBFF-890A-48C1-BC55-B0065E268F2D}" type="parTrans" cxnId="{D2CCC7B8-2BC5-4578-BCFB-5248DFD0D7A3}">
      <dgm:prSet/>
      <dgm:spPr/>
      <dgm:t>
        <a:bodyPr/>
        <a:lstStyle/>
        <a:p>
          <a:endParaRPr lang="en-US"/>
        </a:p>
      </dgm:t>
    </dgm:pt>
    <dgm:pt modelId="{6D7F8180-C8A7-4F4F-BD2F-56D6084C0BF4}" type="sibTrans" cxnId="{D2CCC7B8-2BC5-4578-BCFB-5248DFD0D7A3}">
      <dgm:prSet/>
      <dgm:spPr/>
      <dgm:t>
        <a:bodyPr/>
        <a:lstStyle/>
        <a:p>
          <a:endParaRPr lang="en-US"/>
        </a:p>
      </dgm:t>
    </dgm:pt>
    <dgm:pt modelId="{35243D71-D21C-42E7-A49B-1BB2728BD858}">
      <dgm:prSet/>
      <dgm:spPr/>
      <dgm:t>
        <a:bodyPr/>
        <a:lstStyle/>
        <a:p>
          <a:pPr>
            <a:lnSpc>
              <a:spcPct val="100000"/>
            </a:lnSpc>
          </a:pPr>
          <a:r>
            <a:rPr lang="en-US" b="1" dirty="0"/>
            <a:t>Kansas State Tax Benefits: </a:t>
          </a:r>
          <a:r>
            <a:rPr lang="en-US" dirty="0"/>
            <a:t>Contributions may be deductible on state income tax. </a:t>
          </a:r>
          <a:r>
            <a:rPr lang="en-US" b="0" i="1" dirty="0">
              <a:solidFill>
                <a:schemeClr val="dk1"/>
              </a:solidFill>
            </a:rPr>
            <a:t>Kansas taxpayers can deduct up $3,000 per individual, or $6,000 if married filing jointly, annually for contributions to an ABLE account (or a qualified tuition program under 26 U.S.C. § 529).</a:t>
          </a:r>
          <a:endParaRPr lang="en-US" b="0" i="1" dirty="0"/>
        </a:p>
      </dgm:t>
    </dgm:pt>
    <dgm:pt modelId="{763D935D-0AB8-4CB8-9708-2BBEC6A84296}" type="parTrans" cxnId="{188BC92C-8EA5-42FB-864F-5539631E3603}">
      <dgm:prSet/>
      <dgm:spPr/>
      <dgm:t>
        <a:bodyPr/>
        <a:lstStyle/>
        <a:p>
          <a:endParaRPr lang="en-US"/>
        </a:p>
      </dgm:t>
    </dgm:pt>
    <dgm:pt modelId="{24330403-8390-4ADB-B9D4-784EE710C994}" type="sibTrans" cxnId="{188BC92C-8EA5-42FB-864F-5539631E3603}">
      <dgm:prSet/>
      <dgm:spPr/>
      <dgm:t>
        <a:bodyPr/>
        <a:lstStyle/>
        <a:p>
          <a:endParaRPr lang="en-US"/>
        </a:p>
      </dgm:t>
    </dgm:pt>
    <dgm:pt modelId="{3451BAA2-BD10-4698-A28F-45ECAD7AE4B6}">
      <dgm:prSet/>
      <dgm:spPr/>
      <dgm:t>
        <a:bodyPr/>
        <a:lstStyle/>
        <a:p>
          <a:pPr>
            <a:lnSpc>
              <a:spcPct val="100000"/>
            </a:lnSpc>
          </a:pPr>
          <a:r>
            <a:rPr lang="en-US" b="1"/>
            <a:t>No Impact on Means-Tested Benefits: </a:t>
          </a:r>
          <a:r>
            <a:rPr lang="en-US"/>
            <a:t>Funds in the account do not affect eligibility for Medicaid, SSI, or other means-tested programs. </a:t>
          </a:r>
        </a:p>
      </dgm:t>
    </dgm:pt>
    <dgm:pt modelId="{626BAB57-0CF1-4317-98B5-680C7BEBCE5D}" type="parTrans" cxnId="{64CF2656-AB07-4D6A-B979-36DB28222BAF}">
      <dgm:prSet/>
      <dgm:spPr/>
      <dgm:t>
        <a:bodyPr/>
        <a:lstStyle/>
        <a:p>
          <a:endParaRPr lang="en-US"/>
        </a:p>
      </dgm:t>
    </dgm:pt>
    <dgm:pt modelId="{9FD31C4F-148B-4416-8923-45FBB9D56ED3}" type="sibTrans" cxnId="{64CF2656-AB07-4D6A-B979-36DB28222BAF}">
      <dgm:prSet/>
      <dgm:spPr/>
      <dgm:t>
        <a:bodyPr/>
        <a:lstStyle/>
        <a:p>
          <a:endParaRPr lang="en-US"/>
        </a:p>
      </dgm:t>
    </dgm:pt>
    <dgm:pt modelId="{95178B0C-6A20-425F-836D-4A9EEBD5295C}" type="pres">
      <dgm:prSet presAssocID="{1C5E339E-B24F-4B13-882D-B014A422345D}" presName="root" presStyleCnt="0">
        <dgm:presLayoutVars>
          <dgm:dir/>
          <dgm:resizeHandles val="exact"/>
        </dgm:presLayoutVars>
      </dgm:prSet>
      <dgm:spPr/>
    </dgm:pt>
    <dgm:pt modelId="{C4C8E9AE-AE2A-44BF-B290-865CD6205BD1}" type="pres">
      <dgm:prSet presAssocID="{85C8835F-E6A5-4428-82B4-6FCC7029F5C3}" presName="compNode" presStyleCnt="0"/>
      <dgm:spPr/>
    </dgm:pt>
    <dgm:pt modelId="{BA53621F-03B2-4C0E-AB94-1D11D222E661}" type="pres">
      <dgm:prSet presAssocID="{85C8835F-E6A5-4428-82B4-6FCC7029F5C3}" presName="bgRect" presStyleLbl="bgShp" presStyleIdx="0" presStyleCnt="3"/>
      <dgm:spPr/>
    </dgm:pt>
    <dgm:pt modelId="{B4E08294-8AE3-4220-B40D-1B1B994D73ED}" type="pres">
      <dgm:prSet presAssocID="{85C8835F-E6A5-4428-82B4-6FCC7029F5C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A5F3D4E0-3F94-43B9-A764-34D83F965ACE}" type="pres">
      <dgm:prSet presAssocID="{85C8835F-E6A5-4428-82B4-6FCC7029F5C3}" presName="spaceRect" presStyleCnt="0"/>
      <dgm:spPr/>
    </dgm:pt>
    <dgm:pt modelId="{E1793F82-2539-4A71-8DD9-DEA3E0C818D4}" type="pres">
      <dgm:prSet presAssocID="{85C8835F-E6A5-4428-82B4-6FCC7029F5C3}" presName="parTx" presStyleLbl="revTx" presStyleIdx="0" presStyleCnt="3">
        <dgm:presLayoutVars>
          <dgm:chMax val="0"/>
          <dgm:chPref val="0"/>
        </dgm:presLayoutVars>
      </dgm:prSet>
      <dgm:spPr/>
    </dgm:pt>
    <dgm:pt modelId="{777A8342-DE11-41A0-9F57-6E0FABC32DCB}" type="pres">
      <dgm:prSet presAssocID="{6D7F8180-C8A7-4F4F-BD2F-56D6084C0BF4}" presName="sibTrans" presStyleCnt="0"/>
      <dgm:spPr/>
    </dgm:pt>
    <dgm:pt modelId="{30DEA26A-B942-463B-8B23-00AF6E7867B1}" type="pres">
      <dgm:prSet presAssocID="{35243D71-D21C-42E7-A49B-1BB2728BD858}" presName="compNode" presStyleCnt="0"/>
      <dgm:spPr/>
    </dgm:pt>
    <dgm:pt modelId="{1C510F62-1BE4-45FE-8712-39D297D76402}" type="pres">
      <dgm:prSet presAssocID="{35243D71-D21C-42E7-A49B-1BB2728BD858}" presName="bgRect" presStyleLbl="bgShp" presStyleIdx="1" presStyleCnt="3"/>
      <dgm:spPr/>
    </dgm:pt>
    <dgm:pt modelId="{EB67BB82-ED0B-4F53-93E8-97C9C5E0672C}" type="pres">
      <dgm:prSet presAssocID="{35243D71-D21C-42E7-A49B-1BB2728BD85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llar"/>
        </a:ext>
      </dgm:extLst>
    </dgm:pt>
    <dgm:pt modelId="{8FA4892A-2649-4FC2-AA8A-E55D108093CE}" type="pres">
      <dgm:prSet presAssocID="{35243D71-D21C-42E7-A49B-1BB2728BD858}" presName="spaceRect" presStyleCnt="0"/>
      <dgm:spPr/>
    </dgm:pt>
    <dgm:pt modelId="{5ACC6B0D-B98D-4EFE-ACCD-96137AE93B4F}" type="pres">
      <dgm:prSet presAssocID="{35243D71-D21C-42E7-A49B-1BB2728BD858}" presName="parTx" presStyleLbl="revTx" presStyleIdx="1" presStyleCnt="3">
        <dgm:presLayoutVars>
          <dgm:chMax val="0"/>
          <dgm:chPref val="0"/>
        </dgm:presLayoutVars>
      </dgm:prSet>
      <dgm:spPr/>
    </dgm:pt>
    <dgm:pt modelId="{22E38875-42E3-4667-AF77-2D09878C5330}" type="pres">
      <dgm:prSet presAssocID="{24330403-8390-4ADB-B9D4-784EE710C994}" presName="sibTrans" presStyleCnt="0"/>
      <dgm:spPr/>
    </dgm:pt>
    <dgm:pt modelId="{4D13D9E8-B96B-40A5-BF08-D344E7185691}" type="pres">
      <dgm:prSet presAssocID="{3451BAA2-BD10-4698-A28F-45ECAD7AE4B6}" presName="compNode" presStyleCnt="0"/>
      <dgm:spPr/>
    </dgm:pt>
    <dgm:pt modelId="{47B5028E-B10C-4596-8EB9-FA3B50D30130}" type="pres">
      <dgm:prSet presAssocID="{3451BAA2-BD10-4698-A28F-45ECAD7AE4B6}" presName="bgRect" presStyleLbl="bgShp" presStyleIdx="2" presStyleCnt="3"/>
      <dgm:spPr/>
    </dgm:pt>
    <dgm:pt modelId="{A55EB7EE-ED35-4186-B275-992A4CA966CF}" type="pres">
      <dgm:prSet presAssocID="{3451BAA2-BD10-4698-A28F-45ECAD7AE4B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orbidden"/>
        </a:ext>
      </dgm:extLst>
    </dgm:pt>
    <dgm:pt modelId="{6503F8FE-CAD1-4CAA-8FAA-48FA450C58CE}" type="pres">
      <dgm:prSet presAssocID="{3451BAA2-BD10-4698-A28F-45ECAD7AE4B6}" presName="spaceRect" presStyleCnt="0"/>
      <dgm:spPr/>
    </dgm:pt>
    <dgm:pt modelId="{5BF59A02-E392-405E-BCBC-E4105593BCC5}" type="pres">
      <dgm:prSet presAssocID="{3451BAA2-BD10-4698-A28F-45ECAD7AE4B6}" presName="parTx" presStyleLbl="revTx" presStyleIdx="2" presStyleCnt="3">
        <dgm:presLayoutVars>
          <dgm:chMax val="0"/>
          <dgm:chPref val="0"/>
        </dgm:presLayoutVars>
      </dgm:prSet>
      <dgm:spPr/>
    </dgm:pt>
  </dgm:ptLst>
  <dgm:cxnLst>
    <dgm:cxn modelId="{188BC92C-8EA5-42FB-864F-5539631E3603}" srcId="{1C5E339E-B24F-4B13-882D-B014A422345D}" destId="{35243D71-D21C-42E7-A49B-1BB2728BD858}" srcOrd="1" destOrd="0" parTransId="{763D935D-0AB8-4CB8-9708-2BBEC6A84296}" sibTransId="{24330403-8390-4ADB-B9D4-784EE710C994}"/>
    <dgm:cxn modelId="{0B93073C-513F-4290-BDA9-FA22013BB4C4}" type="presOf" srcId="{35243D71-D21C-42E7-A49B-1BB2728BD858}" destId="{5ACC6B0D-B98D-4EFE-ACCD-96137AE93B4F}" srcOrd="0" destOrd="0" presId="urn:microsoft.com/office/officeart/2018/2/layout/IconVerticalSolidList"/>
    <dgm:cxn modelId="{64CF2656-AB07-4D6A-B979-36DB28222BAF}" srcId="{1C5E339E-B24F-4B13-882D-B014A422345D}" destId="{3451BAA2-BD10-4698-A28F-45ECAD7AE4B6}" srcOrd="2" destOrd="0" parTransId="{626BAB57-0CF1-4317-98B5-680C7BEBCE5D}" sibTransId="{9FD31C4F-148B-4416-8923-45FBB9D56ED3}"/>
    <dgm:cxn modelId="{E69D5176-78B0-4124-AA35-932B7833D99A}" type="presOf" srcId="{85C8835F-E6A5-4428-82B4-6FCC7029F5C3}" destId="{E1793F82-2539-4A71-8DD9-DEA3E0C818D4}" srcOrd="0" destOrd="0" presId="urn:microsoft.com/office/officeart/2018/2/layout/IconVerticalSolidList"/>
    <dgm:cxn modelId="{2CABB681-87FB-4F39-A917-4858B70FA8E8}" type="presOf" srcId="{1C5E339E-B24F-4B13-882D-B014A422345D}" destId="{95178B0C-6A20-425F-836D-4A9EEBD5295C}" srcOrd="0" destOrd="0" presId="urn:microsoft.com/office/officeart/2018/2/layout/IconVerticalSolidList"/>
    <dgm:cxn modelId="{DA6CA58D-5108-4BD2-8031-CAC1F9FBD671}" type="presOf" srcId="{3451BAA2-BD10-4698-A28F-45ECAD7AE4B6}" destId="{5BF59A02-E392-405E-BCBC-E4105593BCC5}" srcOrd="0" destOrd="0" presId="urn:microsoft.com/office/officeart/2018/2/layout/IconVerticalSolidList"/>
    <dgm:cxn modelId="{D2CCC7B8-2BC5-4578-BCFB-5248DFD0D7A3}" srcId="{1C5E339E-B24F-4B13-882D-B014A422345D}" destId="{85C8835F-E6A5-4428-82B4-6FCC7029F5C3}" srcOrd="0" destOrd="0" parTransId="{E0E3CBFF-890A-48C1-BC55-B0065E268F2D}" sibTransId="{6D7F8180-C8A7-4F4F-BD2F-56D6084C0BF4}"/>
    <dgm:cxn modelId="{790BEDBD-C31D-49FC-BAEE-4E197772A8E7}" type="presParOf" srcId="{95178B0C-6A20-425F-836D-4A9EEBD5295C}" destId="{C4C8E9AE-AE2A-44BF-B290-865CD6205BD1}" srcOrd="0" destOrd="0" presId="urn:microsoft.com/office/officeart/2018/2/layout/IconVerticalSolidList"/>
    <dgm:cxn modelId="{6A82A201-A4A1-4D7C-AA61-8F0B77D5EF04}" type="presParOf" srcId="{C4C8E9AE-AE2A-44BF-B290-865CD6205BD1}" destId="{BA53621F-03B2-4C0E-AB94-1D11D222E661}" srcOrd="0" destOrd="0" presId="urn:microsoft.com/office/officeart/2018/2/layout/IconVerticalSolidList"/>
    <dgm:cxn modelId="{9C5A6314-86EE-494D-A56B-793917CE95AD}" type="presParOf" srcId="{C4C8E9AE-AE2A-44BF-B290-865CD6205BD1}" destId="{B4E08294-8AE3-4220-B40D-1B1B994D73ED}" srcOrd="1" destOrd="0" presId="urn:microsoft.com/office/officeart/2018/2/layout/IconVerticalSolidList"/>
    <dgm:cxn modelId="{3301B0C9-ADAF-4A9E-A401-7521ED38D649}" type="presParOf" srcId="{C4C8E9AE-AE2A-44BF-B290-865CD6205BD1}" destId="{A5F3D4E0-3F94-43B9-A764-34D83F965ACE}" srcOrd="2" destOrd="0" presId="urn:microsoft.com/office/officeart/2018/2/layout/IconVerticalSolidList"/>
    <dgm:cxn modelId="{7146840A-C98D-4C8B-9EAA-8EC0A57EA42C}" type="presParOf" srcId="{C4C8E9AE-AE2A-44BF-B290-865CD6205BD1}" destId="{E1793F82-2539-4A71-8DD9-DEA3E0C818D4}" srcOrd="3" destOrd="0" presId="urn:microsoft.com/office/officeart/2018/2/layout/IconVerticalSolidList"/>
    <dgm:cxn modelId="{4531AB1B-D997-41D1-B569-C91EB9117076}" type="presParOf" srcId="{95178B0C-6A20-425F-836D-4A9EEBD5295C}" destId="{777A8342-DE11-41A0-9F57-6E0FABC32DCB}" srcOrd="1" destOrd="0" presId="urn:microsoft.com/office/officeart/2018/2/layout/IconVerticalSolidList"/>
    <dgm:cxn modelId="{2AD30139-E9EB-41C5-B0A0-52E2797A98A3}" type="presParOf" srcId="{95178B0C-6A20-425F-836D-4A9EEBD5295C}" destId="{30DEA26A-B942-463B-8B23-00AF6E7867B1}" srcOrd="2" destOrd="0" presId="urn:microsoft.com/office/officeart/2018/2/layout/IconVerticalSolidList"/>
    <dgm:cxn modelId="{98C3162A-A2CF-410C-AC81-110245871440}" type="presParOf" srcId="{30DEA26A-B942-463B-8B23-00AF6E7867B1}" destId="{1C510F62-1BE4-45FE-8712-39D297D76402}" srcOrd="0" destOrd="0" presId="urn:microsoft.com/office/officeart/2018/2/layout/IconVerticalSolidList"/>
    <dgm:cxn modelId="{481BB7CB-BD28-4C4D-862C-51BFDF19E107}" type="presParOf" srcId="{30DEA26A-B942-463B-8B23-00AF6E7867B1}" destId="{EB67BB82-ED0B-4F53-93E8-97C9C5E0672C}" srcOrd="1" destOrd="0" presId="urn:microsoft.com/office/officeart/2018/2/layout/IconVerticalSolidList"/>
    <dgm:cxn modelId="{6B76CC7D-8EBB-4E14-B504-4E906339C0D3}" type="presParOf" srcId="{30DEA26A-B942-463B-8B23-00AF6E7867B1}" destId="{8FA4892A-2649-4FC2-AA8A-E55D108093CE}" srcOrd="2" destOrd="0" presId="urn:microsoft.com/office/officeart/2018/2/layout/IconVerticalSolidList"/>
    <dgm:cxn modelId="{4C0D53CC-70ED-4C19-AB24-55DBBF04A675}" type="presParOf" srcId="{30DEA26A-B942-463B-8B23-00AF6E7867B1}" destId="{5ACC6B0D-B98D-4EFE-ACCD-96137AE93B4F}" srcOrd="3" destOrd="0" presId="urn:microsoft.com/office/officeart/2018/2/layout/IconVerticalSolidList"/>
    <dgm:cxn modelId="{0075218B-FF35-445A-BE77-67FE15AA93D5}" type="presParOf" srcId="{95178B0C-6A20-425F-836D-4A9EEBD5295C}" destId="{22E38875-42E3-4667-AF77-2D09878C5330}" srcOrd="3" destOrd="0" presId="urn:microsoft.com/office/officeart/2018/2/layout/IconVerticalSolidList"/>
    <dgm:cxn modelId="{9B5CDF03-BDB3-49E6-8D8F-6BEAF7E9603B}" type="presParOf" srcId="{95178B0C-6A20-425F-836D-4A9EEBD5295C}" destId="{4D13D9E8-B96B-40A5-BF08-D344E7185691}" srcOrd="4" destOrd="0" presId="urn:microsoft.com/office/officeart/2018/2/layout/IconVerticalSolidList"/>
    <dgm:cxn modelId="{A481844B-82AF-4E30-874B-5A594EFB2C47}" type="presParOf" srcId="{4D13D9E8-B96B-40A5-BF08-D344E7185691}" destId="{47B5028E-B10C-4596-8EB9-FA3B50D30130}" srcOrd="0" destOrd="0" presId="urn:microsoft.com/office/officeart/2018/2/layout/IconVerticalSolidList"/>
    <dgm:cxn modelId="{0764739F-83EA-44C5-8276-26CA82C81DDB}" type="presParOf" srcId="{4D13D9E8-B96B-40A5-BF08-D344E7185691}" destId="{A55EB7EE-ED35-4186-B275-992A4CA966CF}" srcOrd="1" destOrd="0" presId="urn:microsoft.com/office/officeart/2018/2/layout/IconVerticalSolidList"/>
    <dgm:cxn modelId="{5FDAA891-0010-4836-87E7-8BF1CD105572}" type="presParOf" srcId="{4D13D9E8-B96B-40A5-BF08-D344E7185691}" destId="{6503F8FE-CAD1-4CAA-8FAA-48FA450C58CE}" srcOrd="2" destOrd="0" presId="urn:microsoft.com/office/officeart/2018/2/layout/IconVerticalSolidList"/>
    <dgm:cxn modelId="{B02D5672-AFF6-480C-AA28-CFAA5B9028D6}" type="presParOf" srcId="{4D13D9E8-B96B-40A5-BF08-D344E7185691}" destId="{5BF59A02-E392-405E-BCBC-E4105593BC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0076C-B719-D04C-9B0B-B94AA9802D05}">
      <dsp:nvSpPr>
        <dsp:cNvPr id="0" name=""/>
        <dsp:cNvSpPr/>
      </dsp:nvSpPr>
      <dsp:spPr>
        <a:xfrm>
          <a:off x="0" y="589529"/>
          <a:ext cx="8907463" cy="5323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Tax-advantaged savings account (529A) that qualified individuals with disabilities can open. </a:t>
          </a:r>
        </a:p>
      </dsp:txBody>
      <dsp:txXfrm>
        <a:off x="25987" y="615516"/>
        <a:ext cx="8855489" cy="480376"/>
      </dsp:txXfrm>
    </dsp:sp>
    <dsp:sp modelId="{CC21C94D-9BE1-E64C-A062-450FC6E9556E}">
      <dsp:nvSpPr>
        <dsp:cNvPr id="0" name=""/>
        <dsp:cNvSpPr/>
      </dsp:nvSpPr>
      <dsp:spPr>
        <a:xfrm>
          <a:off x="0" y="1162199"/>
          <a:ext cx="8907463" cy="5323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Contributions are made on an after-tax basis. </a:t>
          </a:r>
        </a:p>
      </dsp:txBody>
      <dsp:txXfrm>
        <a:off x="25987" y="1188186"/>
        <a:ext cx="8855489" cy="480376"/>
      </dsp:txXfrm>
    </dsp:sp>
    <dsp:sp modelId="{0292DD3A-57AC-B946-AEA1-19742FC73C34}">
      <dsp:nvSpPr>
        <dsp:cNvPr id="0" name=""/>
        <dsp:cNvSpPr/>
      </dsp:nvSpPr>
      <dsp:spPr>
        <a:xfrm>
          <a:off x="0" y="1734869"/>
          <a:ext cx="8907463" cy="5323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Earnings grow tax-deferred and are tax-free if used for qualified disability expenses. </a:t>
          </a:r>
        </a:p>
      </dsp:txBody>
      <dsp:txXfrm>
        <a:off x="25987" y="1760856"/>
        <a:ext cx="8855489" cy="480376"/>
      </dsp:txXfrm>
    </dsp:sp>
    <dsp:sp modelId="{C240DDAB-8ECD-854E-9D5A-96F944AA6E64}">
      <dsp:nvSpPr>
        <dsp:cNvPr id="0" name=""/>
        <dsp:cNvSpPr/>
      </dsp:nvSpPr>
      <dsp:spPr>
        <a:xfrm>
          <a:off x="0" y="2307539"/>
          <a:ext cx="8907463" cy="5323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Contributions may be made by anybody. </a:t>
          </a:r>
        </a:p>
      </dsp:txBody>
      <dsp:txXfrm>
        <a:off x="25987" y="2333526"/>
        <a:ext cx="8855489" cy="480376"/>
      </dsp:txXfrm>
    </dsp:sp>
    <dsp:sp modelId="{B7FC970A-F32E-A143-A288-85208FB18F07}">
      <dsp:nvSpPr>
        <dsp:cNvPr id="0" name=""/>
        <dsp:cNvSpPr/>
      </dsp:nvSpPr>
      <dsp:spPr>
        <a:xfrm>
          <a:off x="0" y="2880209"/>
          <a:ext cx="8907463" cy="5323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The beneficiary is the owner of the account, but legal guardianship and powers of attorney will permit others to contribution funds, in the event that the beneficiary is unwilling or unable to manage the account.</a:t>
          </a:r>
        </a:p>
      </dsp:txBody>
      <dsp:txXfrm>
        <a:off x="25987" y="2906196"/>
        <a:ext cx="8855489" cy="4803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7BD39-F22C-A745-BB45-AD4DB035130C}">
      <dsp:nvSpPr>
        <dsp:cNvPr id="0" name=""/>
        <dsp:cNvSpPr/>
      </dsp:nvSpPr>
      <dsp:spPr>
        <a:xfrm>
          <a:off x="0" y="359120"/>
          <a:ext cx="4941948" cy="12757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3550" tIns="374904" rIns="38355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Qualifying disability must have first onset prior to age 46. </a:t>
          </a:r>
        </a:p>
        <a:p>
          <a:pPr marL="171450" lvl="1" indent="-171450" algn="l" defTabSz="800100">
            <a:lnSpc>
              <a:spcPct val="90000"/>
            </a:lnSpc>
            <a:spcBef>
              <a:spcPct val="0"/>
            </a:spcBef>
            <a:spcAft>
              <a:spcPct val="15000"/>
            </a:spcAft>
            <a:buChar char="•"/>
          </a:pPr>
          <a:r>
            <a:rPr lang="en-US" sz="1800" kern="1200" dirty="0"/>
            <a:t>Can open an account at any age. </a:t>
          </a:r>
        </a:p>
      </dsp:txBody>
      <dsp:txXfrm>
        <a:off x="0" y="359120"/>
        <a:ext cx="4941948" cy="1275750"/>
      </dsp:txXfrm>
    </dsp:sp>
    <dsp:sp modelId="{0D732987-FF8B-3343-8422-0CA333D2D8DB}">
      <dsp:nvSpPr>
        <dsp:cNvPr id="0" name=""/>
        <dsp:cNvSpPr/>
      </dsp:nvSpPr>
      <dsp:spPr>
        <a:xfrm>
          <a:off x="247097" y="93440"/>
          <a:ext cx="3459363"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756" tIns="0" rIns="130756" bIns="0" numCol="1" spcCol="1270" anchor="ctr" anchorCtr="0">
          <a:noAutofit/>
        </a:bodyPr>
        <a:lstStyle/>
        <a:p>
          <a:pPr marL="0" lvl="0" indent="0" algn="l" defTabSz="800100">
            <a:lnSpc>
              <a:spcPct val="90000"/>
            </a:lnSpc>
            <a:spcBef>
              <a:spcPct val="0"/>
            </a:spcBef>
            <a:spcAft>
              <a:spcPct val="35000"/>
            </a:spcAft>
            <a:buNone/>
          </a:pPr>
          <a:r>
            <a:rPr lang="en-US" sz="1800" b="1" kern="1200" dirty="0"/>
            <a:t>Age Requirement:</a:t>
          </a:r>
          <a:endParaRPr lang="en-US" sz="1800" kern="1200" dirty="0"/>
        </a:p>
      </dsp:txBody>
      <dsp:txXfrm>
        <a:off x="273036" y="119379"/>
        <a:ext cx="3407485" cy="479482"/>
      </dsp:txXfrm>
    </dsp:sp>
    <dsp:sp modelId="{802FB9CE-3CA8-994C-8CA2-6F6972A8DB1E}">
      <dsp:nvSpPr>
        <dsp:cNvPr id="0" name=""/>
        <dsp:cNvSpPr/>
      </dsp:nvSpPr>
      <dsp:spPr>
        <a:xfrm>
          <a:off x="0" y="3673122"/>
          <a:ext cx="4941948" cy="9922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3550" tIns="374904" rIns="38355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Written diagnosis from a qualified medical professional.</a:t>
          </a:r>
          <a:endParaRPr lang="en-US" sz="1800" kern="1200" dirty="0"/>
        </a:p>
      </dsp:txBody>
      <dsp:txXfrm>
        <a:off x="0" y="3673122"/>
        <a:ext cx="4941948" cy="992250"/>
      </dsp:txXfrm>
    </dsp:sp>
    <dsp:sp modelId="{3A437E8E-1B94-C846-8E60-5B22C7EB1352}">
      <dsp:nvSpPr>
        <dsp:cNvPr id="0" name=""/>
        <dsp:cNvSpPr/>
      </dsp:nvSpPr>
      <dsp:spPr>
        <a:xfrm>
          <a:off x="287606" y="3403692"/>
          <a:ext cx="3459363"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756" tIns="0" rIns="130756" bIns="0" numCol="1" spcCol="1270" anchor="ctr" anchorCtr="0">
          <a:noAutofit/>
        </a:bodyPr>
        <a:lstStyle/>
        <a:p>
          <a:pPr marL="0" lvl="0" indent="0" algn="l" defTabSz="800100">
            <a:lnSpc>
              <a:spcPct val="90000"/>
            </a:lnSpc>
            <a:spcBef>
              <a:spcPct val="0"/>
            </a:spcBef>
            <a:spcAft>
              <a:spcPct val="35000"/>
            </a:spcAft>
            <a:buNone/>
          </a:pPr>
          <a:r>
            <a:rPr lang="en-US" sz="1800" b="1" kern="1200" dirty="0"/>
            <a:t>Disability Qualification:</a:t>
          </a:r>
          <a:endParaRPr lang="en-US" sz="1800" kern="1200" dirty="0"/>
        </a:p>
      </dsp:txBody>
      <dsp:txXfrm>
        <a:off x="313545" y="3429631"/>
        <a:ext cx="3407485" cy="479482"/>
      </dsp:txXfrm>
    </dsp:sp>
    <dsp:sp modelId="{2992B5B1-58B2-AC4C-ABA3-29C2270DA077}">
      <dsp:nvSpPr>
        <dsp:cNvPr id="0" name=""/>
        <dsp:cNvSpPr/>
      </dsp:nvSpPr>
      <dsp:spPr>
        <a:xfrm>
          <a:off x="0" y="1954423"/>
          <a:ext cx="4941948" cy="12190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3550" tIns="374904" rIns="38355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A disability of the severity that would qualify the individual for SSI or SSDI benefits. </a:t>
          </a:r>
          <a:endParaRPr lang="en-US" sz="1800" kern="1200" dirty="0"/>
        </a:p>
      </dsp:txBody>
      <dsp:txXfrm>
        <a:off x="0" y="1954423"/>
        <a:ext cx="4941948" cy="1219050"/>
      </dsp:txXfrm>
    </dsp:sp>
    <dsp:sp modelId="{A3EB02D4-34D7-0346-92E0-7BFBDDB7D810}">
      <dsp:nvSpPr>
        <dsp:cNvPr id="0" name=""/>
        <dsp:cNvSpPr/>
      </dsp:nvSpPr>
      <dsp:spPr>
        <a:xfrm>
          <a:off x="296064" y="1677630"/>
          <a:ext cx="3459363"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756" tIns="0" rIns="130756" bIns="0" numCol="1" spcCol="1270" anchor="ctr" anchorCtr="0">
          <a:noAutofit/>
        </a:bodyPr>
        <a:lstStyle/>
        <a:p>
          <a:pPr marL="0" lvl="0" indent="0" algn="l" defTabSz="800100">
            <a:lnSpc>
              <a:spcPct val="90000"/>
            </a:lnSpc>
            <a:spcBef>
              <a:spcPct val="0"/>
            </a:spcBef>
            <a:spcAft>
              <a:spcPct val="35000"/>
            </a:spcAft>
            <a:buNone/>
          </a:pPr>
          <a:r>
            <a:rPr lang="en-US" sz="1800" b="1" kern="1200"/>
            <a:t>Severity of Disability Determination: </a:t>
          </a:r>
          <a:endParaRPr lang="en-US" sz="1800" kern="1200"/>
        </a:p>
      </dsp:txBody>
      <dsp:txXfrm>
        <a:off x="322003" y="1703569"/>
        <a:ext cx="3407485"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650C9-709C-41B0-8B1E-81D47A28E6F8}">
      <dsp:nvSpPr>
        <dsp:cNvPr id="0" name=""/>
        <dsp:cNvSpPr/>
      </dsp:nvSpPr>
      <dsp:spPr>
        <a:xfrm>
          <a:off x="0" y="530125"/>
          <a:ext cx="7886700" cy="9786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A8A0BD-4416-46F4-A486-B4EAD974E96E}">
      <dsp:nvSpPr>
        <dsp:cNvPr id="0" name=""/>
        <dsp:cNvSpPr/>
      </dsp:nvSpPr>
      <dsp:spPr>
        <a:xfrm>
          <a:off x="296054" y="750331"/>
          <a:ext cx="538281" cy="5382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6F2D16-109A-436A-89C8-6A15C85F0AD4}">
      <dsp:nvSpPr>
        <dsp:cNvPr id="0" name=""/>
        <dsp:cNvSpPr/>
      </dsp:nvSpPr>
      <dsp:spPr>
        <a:xfrm>
          <a:off x="1130391" y="530125"/>
          <a:ext cx="3549015" cy="978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78" tIns="103578" rIns="103578" bIns="103578" numCol="1" spcCol="1270" anchor="ctr" anchorCtr="0">
          <a:noAutofit/>
        </a:bodyPr>
        <a:lstStyle/>
        <a:p>
          <a:pPr marL="0" lvl="0" indent="0" algn="l" defTabSz="755650">
            <a:lnSpc>
              <a:spcPct val="100000"/>
            </a:lnSpc>
            <a:spcBef>
              <a:spcPct val="0"/>
            </a:spcBef>
            <a:spcAft>
              <a:spcPct val="35000"/>
            </a:spcAft>
            <a:buNone/>
          </a:pPr>
          <a:r>
            <a:rPr lang="en-US" sz="1700" kern="1200" dirty="0"/>
            <a:t>Total Annual Contributions MAXIMUM is $20,000. </a:t>
          </a:r>
        </a:p>
      </dsp:txBody>
      <dsp:txXfrm>
        <a:off x="1130391" y="530125"/>
        <a:ext cx="3549015" cy="978693"/>
      </dsp:txXfrm>
    </dsp:sp>
    <dsp:sp modelId="{A465A7EA-1DD0-4F82-A171-41A8402866DA}">
      <dsp:nvSpPr>
        <dsp:cNvPr id="0" name=""/>
        <dsp:cNvSpPr/>
      </dsp:nvSpPr>
      <dsp:spPr>
        <a:xfrm>
          <a:off x="4679406" y="530125"/>
          <a:ext cx="3207293" cy="978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78" tIns="103578" rIns="103578" bIns="103578" numCol="1" spcCol="1270" anchor="ctr" anchorCtr="0">
          <a:noAutofit/>
        </a:bodyPr>
        <a:lstStyle/>
        <a:p>
          <a:pPr marL="0" lvl="0" indent="0" algn="l" defTabSz="577850">
            <a:lnSpc>
              <a:spcPct val="100000"/>
            </a:lnSpc>
            <a:spcBef>
              <a:spcPct val="0"/>
            </a:spcBef>
            <a:spcAft>
              <a:spcPct val="35000"/>
            </a:spcAft>
            <a:buNone/>
          </a:pPr>
          <a:r>
            <a:rPr lang="en-US" sz="1300" kern="1200"/>
            <a:t>For state tax free contribution.</a:t>
          </a:r>
        </a:p>
      </dsp:txBody>
      <dsp:txXfrm>
        <a:off x="4679406" y="530125"/>
        <a:ext cx="3207293" cy="978693"/>
      </dsp:txXfrm>
    </dsp:sp>
    <dsp:sp modelId="{01F8B17A-7B3E-4293-9FC1-0161CF8C6664}">
      <dsp:nvSpPr>
        <dsp:cNvPr id="0" name=""/>
        <dsp:cNvSpPr/>
      </dsp:nvSpPr>
      <dsp:spPr>
        <a:xfrm>
          <a:off x="0" y="1753492"/>
          <a:ext cx="7886700" cy="9786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F2B288-A8A3-4A6E-99E7-BB92A6C73BA4}">
      <dsp:nvSpPr>
        <dsp:cNvPr id="0" name=""/>
        <dsp:cNvSpPr/>
      </dsp:nvSpPr>
      <dsp:spPr>
        <a:xfrm>
          <a:off x="296054" y="1973698"/>
          <a:ext cx="538281" cy="5382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E4D4E5-2771-49F9-A6FD-243A30D0988E}">
      <dsp:nvSpPr>
        <dsp:cNvPr id="0" name=""/>
        <dsp:cNvSpPr/>
      </dsp:nvSpPr>
      <dsp:spPr>
        <a:xfrm>
          <a:off x="1130391" y="1753492"/>
          <a:ext cx="3549015" cy="978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78" tIns="103578" rIns="103578" bIns="103578" numCol="1" spcCol="1270" anchor="ctr" anchorCtr="0">
          <a:noAutofit/>
        </a:bodyPr>
        <a:lstStyle/>
        <a:p>
          <a:pPr marL="0" lvl="0" indent="0" algn="l" defTabSz="755650">
            <a:lnSpc>
              <a:spcPct val="100000"/>
            </a:lnSpc>
            <a:spcBef>
              <a:spcPct val="0"/>
            </a:spcBef>
            <a:spcAft>
              <a:spcPct val="35000"/>
            </a:spcAft>
            <a:buNone/>
          </a:pPr>
          <a:r>
            <a:rPr lang="en-US" sz="1700" kern="1200" dirty="0"/>
            <a:t>Contributions will no longer be allowed when the balance reaches $550,000. </a:t>
          </a:r>
        </a:p>
      </dsp:txBody>
      <dsp:txXfrm>
        <a:off x="1130391" y="1753492"/>
        <a:ext cx="3549015" cy="978693"/>
      </dsp:txXfrm>
    </dsp:sp>
    <dsp:sp modelId="{D0012268-D1E0-4D84-AE65-F0003219CC37}">
      <dsp:nvSpPr>
        <dsp:cNvPr id="0" name=""/>
        <dsp:cNvSpPr/>
      </dsp:nvSpPr>
      <dsp:spPr>
        <a:xfrm>
          <a:off x="4679406" y="1753492"/>
          <a:ext cx="3207293" cy="978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78" tIns="103578" rIns="103578" bIns="103578" numCol="1" spcCol="1270" anchor="ctr" anchorCtr="0">
          <a:noAutofit/>
        </a:bodyPr>
        <a:lstStyle/>
        <a:p>
          <a:pPr marL="0" lvl="0" indent="0" algn="l" defTabSz="577850">
            <a:lnSpc>
              <a:spcPct val="100000"/>
            </a:lnSpc>
            <a:spcBef>
              <a:spcPct val="0"/>
            </a:spcBef>
            <a:spcAft>
              <a:spcPct val="35000"/>
            </a:spcAft>
            <a:buNone/>
          </a:pPr>
          <a:r>
            <a:rPr lang="en-US" sz="1300" i="1" kern="1200" dirty="0"/>
            <a:t>Note</a:t>
          </a:r>
          <a:r>
            <a:rPr lang="en-US" sz="1300" kern="1200" dirty="0"/>
            <a:t>: The account may grow beyond $550,000. </a:t>
          </a:r>
        </a:p>
      </dsp:txBody>
      <dsp:txXfrm>
        <a:off x="4679406" y="1753492"/>
        <a:ext cx="3207293" cy="9786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B1516-4FBB-42C6-B734-6B81B3572FA2}">
      <dsp:nvSpPr>
        <dsp:cNvPr id="0" name=""/>
        <dsp:cNvSpPr/>
      </dsp:nvSpPr>
      <dsp:spPr>
        <a:xfrm>
          <a:off x="0" y="523368"/>
          <a:ext cx="8621713" cy="62606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9141" tIns="312420" rIns="66914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KS.SaveWithABLE.com</a:t>
          </a:r>
        </a:p>
      </dsp:txBody>
      <dsp:txXfrm>
        <a:off x="0" y="523368"/>
        <a:ext cx="8621713" cy="626062"/>
      </dsp:txXfrm>
    </dsp:sp>
    <dsp:sp modelId="{96915F20-B3A8-4DB3-B5B8-5CB13045F1AF}">
      <dsp:nvSpPr>
        <dsp:cNvPr id="0" name=""/>
        <dsp:cNvSpPr/>
      </dsp:nvSpPr>
      <dsp:spPr>
        <a:xfrm>
          <a:off x="431085" y="301968"/>
          <a:ext cx="6035199" cy="4428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116" tIns="0" rIns="228116" bIns="0" numCol="1" spcCol="1270" anchor="ctr" anchorCtr="0">
          <a:noAutofit/>
        </a:bodyPr>
        <a:lstStyle/>
        <a:p>
          <a:pPr marL="0" lvl="0" indent="0" algn="l" defTabSz="666750">
            <a:lnSpc>
              <a:spcPct val="90000"/>
            </a:lnSpc>
            <a:spcBef>
              <a:spcPct val="0"/>
            </a:spcBef>
            <a:spcAft>
              <a:spcPct val="35000"/>
            </a:spcAft>
            <a:buNone/>
          </a:pPr>
          <a:r>
            <a:rPr lang="en-US" sz="1500" kern="1200" dirty="0"/>
            <a:t>Enroll online or through a paper application. </a:t>
          </a:r>
        </a:p>
      </dsp:txBody>
      <dsp:txXfrm>
        <a:off x="452701" y="323584"/>
        <a:ext cx="5991967" cy="399568"/>
      </dsp:txXfrm>
    </dsp:sp>
    <dsp:sp modelId="{75A0B365-7194-424B-BD00-F67536B7F662}">
      <dsp:nvSpPr>
        <dsp:cNvPr id="0" name=""/>
        <dsp:cNvSpPr/>
      </dsp:nvSpPr>
      <dsp:spPr>
        <a:xfrm>
          <a:off x="0" y="1451831"/>
          <a:ext cx="8621713" cy="62606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9141" tIns="312420" rIns="66914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Directly or through a designated agent under a Power of Attorney. </a:t>
          </a:r>
        </a:p>
      </dsp:txBody>
      <dsp:txXfrm>
        <a:off x="0" y="1451831"/>
        <a:ext cx="8621713" cy="626062"/>
      </dsp:txXfrm>
    </dsp:sp>
    <dsp:sp modelId="{18D943AC-FC78-4A0D-942B-2C6EFE43117B}">
      <dsp:nvSpPr>
        <dsp:cNvPr id="0" name=""/>
        <dsp:cNvSpPr/>
      </dsp:nvSpPr>
      <dsp:spPr>
        <a:xfrm>
          <a:off x="431085" y="1230431"/>
          <a:ext cx="6035199" cy="4428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116" tIns="0" rIns="228116" bIns="0" numCol="1" spcCol="1270" anchor="ctr" anchorCtr="0">
          <a:noAutofit/>
        </a:bodyPr>
        <a:lstStyle/>
        <a:p>
          <a:pPr marL="0" lvl="0" indent="0" algn="l" defTabSz="666750">
            <a:lnSpc>
              <a:spcPct val="90000"/>
            </a:lnSpc>
            <a:spcBef>
              <a:spcPct val="0"/>
            </a:spcBef>
            <a:spcAft>
              <a:spcPct val="35000"/>
            </a:spcAft>
            <a:buNone/>
          </a:pPr>
          <a:r>
            <a:rPr lang="en-US" sz="1500" kern="1200" dirty="0"/>
            <a:t>Adults with legal capacity may open and manage their own ABLE account. </a:t>
          </a:r>
        </a:p>
      </dsp:txBody>
      <dsp:txXfrm>
        <a:off x="452701" y="1252047"/>
        <a:ext cx="5991967" cy="399568"/>
      </dsp:txXfrm>
    </dsp:sp>
    <dsp:sp modelId="{3F146AC8-93D8-484D-B124-3E91E9CEB2DA}">
      <dsp:nvSpPr>
        <dsp:cNvPr id="0" name=""/>
        <dsp:cNvSpPr/>
      </dsp:nvSpPr>
      <dsp:spPr>
        <a:xfrm>
          <a:off x="0" y="2380294"/>
          <a:ext cx="8621713" cy="1323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9141" tIns="312420" rIns="66914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Power of Attorney</a:t>
          </a:r>
        </a:p>
        <a:p>
          <a:pPr marL="114300" lvl="1" indent="-114300" algn="l" defTabSz="666750">
            <a:lnSpc>
              <a:spcPct val="90000"/>
            </a:lnSpc>
            <a:spcBef>
              <a:spcPct val="0"/>
            </a:spcBef>
            <a:spcAft>
              <a:spcPct val="15000"/>
            </a:spcAft>
            <a:buChar char="•"/>
          </a:pPr>
          <a:r>
            <a:rPr lang="en-US" sz="1500" kern="1200"/>
            <a:t>Conservator or Guardian</a:t>
          </a:r>
        </a:p>
        <a:p>
          <a:pPr marL="114300" lvl="1" indent="-114300" algn="l" defTabSz="666750">
            <a:lnSpc>
              <a:spcPct val="90000"/>
            </a:lnSpc>
            <a:spcBef>
              <a:spcPct val="0"/>
            </a:spcBef>
            <a:spcAft>
              <a:spcPct val="15000"/>
            </a:spcAft>
            <a:buChar char="•"/>
          </a:pPr>
          <a:r>
            <a:rPr lang="en-US" sz="1500" kern="1200"/>
            <a:t>Spouse, Parent, Sibling, Grandparent, or </a:t>
          </a:r>
        </a:p>
        <a:p>
          <a:pPr marL="114300" lvl="1" indent="-114300" algn="l" defTabSz="666750">
            <a:lnSpc>
              <a:spcPct val="90000"/>
            </a:lnSpc>
            <a:spcBef>
              <a:spcPct val="0"/>
            </a:spcBef>
            <a:spcAft>
              <a:spcPct val="15000"/>
            </a:spcAft>
            <a:buChar char="•"/>
          </a:pPr>
          <a:r>
            <a:rPr lang="en-US" sz="1500" kern="1200"/>
            <a:t>SSA-appointed Representative Payee</a:t>
          </a:r>
        </a:p>
      </dsp:txBody>
      <dsp:txXfrm>
        <a:off x="0" y="2380294"/>
        <a:ext cx="8621713" cy="1323000"/>
      </dsp:txXfrm>
    </dsp:sp>
    <dsp:sp modelId="{CBEDC0B2-C4EB-43D9-B917-7BDBB815F575}">
      <dsp:nvSpPr>
        <dsp:cNvPr id="0" name=""/>
        <dsp:cNvSpPr/>
      </dsp:nvSpPr>
      <dsp:spPr>
        <a:xfrm>
          <a:off x="431085" y="2158894"/>
          <a:ext cx="6035199" cy="4428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116" tIns="0" rIns="228116" bIns="0" numCol="1" spcCol="1270" anchor="ctr" anchorCtr="0">
          <a:noAutofit/>
        </a:bodyPr>
        <a:lstStyle/>
        <a:p>
          <a:pPr marL="0" lvl="0" indent="0" algn="l" defTabSz="666750">
            <a:lnSpc>
              <a:spcPct val="90000"/>
            </a:lnSpc>
            <a:spcBef>
              <a:spcPct val="0"/>
            </a:spcBef>
            <a:spcAft>
              <a:spcPct val="35000"/>
            </a:spcAft>
            <a:buNone/>
          </a:pPr>
          <a:r>
            <a:rPr lang="en-US" sz="1500" kern="1200" dirty="0"/>
            <a:t>Or, the following ”Authorized Individuals” can open and manage an account for someone without capacity (in order of priority): </a:t>
          </a:r>
        </a:p>
      </dsp:txBody>
      <dsp:txXfrm>
        <a:off x="452701" y="2180510"/>
        <a:ext cx="5991967" cy="399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3621F-03B2-4C0E-AB94-1D11D222E661}">
      <dsp:nvSpPr>
        <dsp:cNvPr id="0" name=""/>
        <dsp:cNvSpPr/>
      </dsp:nvSpPr>
      <dsp:spPr>
        <a:xfrm>
          <a:off x="0" y="2736"/>
          <a:ext cx="7886700" cy="93749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E08294-8AE3-4220-B40D-1B1B994D73ED}">
      <dsp:nvSpPr>
        <dsp:cNvPr id="0" name=""/>
        <dsp:cNvSpPr/>
      </dsp:nvSpPr>
      <dsp:spPr>
        <a:xfrm>
          <a:off x="283592" y="213673"/>
          <a:ext cx="516126" cy="5156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793F82-2539-4A71-8DD9-DEA3E0C818D4}">
      <dsp:nvSpPr>
        <dsp:cNvPr id="0" name=""/>
        <dsp:cNvSpPr/>
      </dsp:nvSpPr>
      <dsp:spPr>
        <a:xfrm>
          <a:off x="1083310" y="2736"/>
          <a:ext cx="6746482" cy="938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315" tIns="99315" rIns="99315" bIns="99315" numCol="1" spcCol="1270" anchor="ctr" anchorCtr="0">
          <a:noAutofit/>
        </a:bodyPr>
        <a:lstStyle/>
        <a:p>
          <a:pPr marL="0" lvl="0" indent="0" algn="l" defTabSz="622300">
            <a:lnSpc>
              <a:spcPct val="100000"/>
            </a:lnSpc>
            <a:spcBef>
              <a:spcPct val="0"/>
            </a:spcBef>
            <a:spcAft>
              <a:spcPct val="35000"/>
            </a:spcAft>
            <a:buNone/>
          </a:pPr>
          <a:r>
            <a:rPr lang="en-US" sz="1400" b="1" kern="1200" dirty="0"/>
            <a:t>Federal Tax Benefits: </a:t>
          </a:r>
          <a:r>
            <a:rPr lang="en-US" sz="1400" kern="1200" dirty="0"/>
            <a:t>Tax-free growth on earnings. </a:t>
          </a:r>
        </a:p>
      </dsp:txBody>
      <dsp:txXfrm>
        <a:off x="1083310" y="2736"/>
        <a:ext cx="6746482" cy="938411"/>
      </dsp:txXfrm>
    </dsp:sp>
    <dsp:sp modelId="{1C510F62-1BE4-45FE-8712-39D297D76402}">
      <dsp:nvSpPr>
        <dsp:cNvPr id="0" name=""/>
        <dsp:cNvSpPr/>
      </dsp:nvSpPr>
      <dsp:spPr>
        <a:xfrm>
          <a:off x="0" y="1161950"/>
          <a:ext cx="7886700" cy="93749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67BB82-ED0B-4F53-93E8-97C9C5E0672C}">
      <dsp:nvSpPr>
        <dsp:cNvPr id="0" name=""/>
        <dsp:cNvSpPr/>
      </dsp:nvSpPr>
      <dsp:spPr>
        <a:xfrm>
          <a:off x="283592" y="1372886"/>
          <a:ext cx="516126" cy="5156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CC6B0D-B98D-4EFE-ACCD-96137AE93B4F}">
      <dsp:nvSpPr>
        <dsp:cNvPr id="0" name=""/>
        <dsp:cNvSpPr/>
      </dsp:nvSpPr>
      <dsp:spPr>
        <a:xfrm>
          <a:off x="1083310" y="1161950"/>
          <a:ext cx="6746482" cy="938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315" tIns="99315" rIns="99315" bIns="99315" numCol="1" spcCol="1270" anchor="ctr" anchorCtr="0">
          <a:noAutofit/>
        </a:bodyPr>
        <a:lstStyle/>
        <a:p>
          <a:pPr marL="0" lvl="0" indent="0" algn="l" defTabSz="622300">
            <a:lnSpc>
              <a:spcPct val="100000"/>
            </a:lnSpc>
            <a:spcBef>
              <a:spcPct val="0"/>
            </a:spcBef>
            <a:spcAft>
              <a:spcPct val="35000"/>
            </a:spcAft>
            <a:buNone/>
          </a:pPr>
          <a:r>
            <a:rPr lang="en-US" sz="1400" b="1" kern="1200" dirty="0"/>
            <a:t>Kansas State Tax Benefits: </a:t>
          </a:r>
          <a:r>
            <a:rPr lang="en-US" sz="1400" kern="1200" dirty="0"/>
            <a:t>Contributions may be deductible on state income tax. </a:t>
          </a:r>
          <a:r>
            <a:rPr lang="en-US" sz="1400" b="0" i="1" kern="1200" dirty="0">
              <a:solidFill>
                <a:schemeClr val="dk1"/>
              </a:solidFill>
            </a:rPr>
            <a:t>Kansas taxpayers can deduct up $3,000 per individual, or $6,000 if married filing jointly, annually for contributions to an ABLE account (or a qualified tuition program under 26 U.S.C. § 529).</a:t>
          </a:r>
          <a:endParaRPr lang="en-US" sz="1400" b="0" i="1" kern="1200" dirty="0"/>
        </a:p>
      </dsp:txBody>
      <dsp:txXfrm>
        <a:off x="1083310" y="1161950"/>
        <a:ext cx="6746482" cy="938411"/>
      </dsp:txXfrm>
    </dsp:sp>
    <dsp:sp modelId="{47B5028E-B10C-4596-8EB9-FA3B50D30130}">
      <dsp:nvSpPr>
        <dsp:cNvPr id="0" name=""/>
        <dsp:cNvSpPr/>
      </dsp:nvSpPr>
      <dsp:spPr>
        <a:xfrm>
          <a:off x="0" y="2321164"/>
          <a:ext cx="7886700" cy="93749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5EB7EE-ED35-4186-B275-992A4CA966CF}">
      <dsp:nvSpPr>
        <dsp:cNvPr id="0" name=""/>
        <dsp:cNvSpPr/>
      </dsp:nvSpPr>
      <dsp:spPr>
        <a:xfrm>
          <a:off x="283592" y="2532100"/>
          <a:ext cx="516126" cy="5156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F59A02-E392-405E-BCBC-E4105593BCC5}">
      <dsp:nvSpPr>
        <dsp:cNvPr id="0" name=""/>
        <dsp:cNvSpPr/>
      </dsp:nvSpPr>
      <dsp:spPr>
        <a:xfrm>
          <a:off x="1083310" y="2321164"/>
          <a:ext cx="6746482" cy="938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315" tIns="99315" rIns="99315" bIns="99315" numCol="1" spcCol="1270" anchor="ctr" anchorCtr="0">
          <a:noAutofit/>
        </a:bodyPr>
        <a:lstStyle/>
        <a:p>
          <a:pPr marL="0" lvl="0" indent="0" algn="l" defTabSz="622300">
            <a:lnSpc>
              <a:spcPct val="100000"/>
            </a:lnSpc>
            <a:spcBef>
              <a:spcPct val="0"/>
            </a:spcBef>
            <a:spcAft>
              <a:spcPct val="35000"/>
            </a:spcAft>
            <a:buNone/>
          </a:pPr>
          <a:r>
            <a:rPr lang="en-US" sz="1400" b="1" kern="1200"/>
            <a:t>No Impact on Means-Tested Benefits: </a:t>
          </a:r>
          <a:r>
            <a:rPr lang="en-US" sz="1400" kern="1200"/>
            <a:t>Funds in the account do not affect eligibility for Medicaid, SSI, or other means-tested programs. </a:t>
          </a:r>
        </a:p>
      </dsp:txBody>
      <dsp:txXfrm>
        <a:off x="1083310" y="2321164"/>
        <a:ext cx="6746482" cy="9384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giftable.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hange.or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finance.senate.gov/hearings/hearing/?id=838dfbc2-5056-a032-52d6-5cff32022993"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6d7044a55e_0_37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6d7044a55e_0_37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6d7044a55e_0_17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6d7044a55e_0_17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limits to how much money can be put in an ABLE account? </a:t>
            </a:r>
          </a:p>
          <a:p>
            <a:r>
              <a:rPr lang="en-US" dirty="0"/>
              <a:t>- Yes. The total annual contribution maximum to an ABLE account is $19,000. </a:t>
            </a:r>
          </a:p>
          <a:p>
            <a:r>
              <a:rPr lang="en-US" dirty="0"/>
              <a:t>- Contributions into the account will no longer be allowed when the balance reaches $501,000. </a:t>
            </a:r>
          </a:p>
          <a:p>
            <a:r>
              <a:rPr lang="en-US" dirty="0"/>
              <a:t>- NOTE: The account may grow beyond $501,000. </a:t>
            </a:r>
          </a:p>
          <a:p>
            <a:endParaRPr lang="en-US" dirty="0"/>
          </a:p>
          <a:p>
            <a:r>
              <a:rPr lang="en-US" dirty="0">
                <a:solidFill>
                  <a:srgbClr val="3F3F3F"/>
                </a:solidFill>
                <a:effectLst/>
                <a:latin typeface="Helvetica" pitchFamily="2" charset="0"/>
              </a:rPr>
              <a:t>Tied to the federal gift tax limit. Just updated and this will grow every time that the bump the federal gift tax limit up. </a:t>
            </a:r>
          </a:p>
          <a:p>
            <a:endParaRPr lang="en-US" dirty="0">
              <a:solidFill>
                <a:srgbClr val="3F3F3F"/>
              </a:solidFill>
              <a:effectLst/>
              <a:latin typeface="Helvetica" pitchFamily="2" charset="0"/>
            </a:endParaRPr>
          </a:p>
          <a:p>
            <a:r>
              <a:rPr lang="en-US" dirty="0">
                <a:solidFill>
                  <a:srgbClr val="3F3F3F"/>
                </a:solidFill>
                <a:effectLst/>
                <a:latin typeface="Helvetica" pitchFamily="2" charset="0"/>
              </a:rPr>
              <a:t>Right now, it is $19,000 from one person to the other. This is from all people though. You can’t have multiple people contribution $19,000 into an account per year. This is an annual aggregate limit.</a:t>
            </a:r>
            <a:br>
              <a:rPr lang="en-US" dirty="0">
                <a:solidFill>
                  <a:srgbClr val="3F3F3F"/>
                </a:solidFill>
                <a:effectLst/>
                <a:latin typeface="Helvetica" pitchFamily="2" charset="0"/>
              </a:rPr>
            </a:br>
            <a:endParaRPr lang="en-US" dirty="0">
              <a:solidFill>
                <a:srgbClr val="3F3F3F"/>
              </a:solidFill>
              <a:effectLst/>
              <a:latin typeface="Helvetica" pitchFamily="2" charset="0"/>
            </a:endParaRPr>
          </a:p>
          <a:p>
            <a:r>
              <a:rPr lang="en-US" dirty="0">
                <a:solidFill>
                  <a:srgbClr val="3F3F3F"/>
                </a:solidFill>
                <a:effectLst/>
                <a:latin typeface="Helvetica" pitchFamily="2" charset="0"/>
              </a:rPr>
              <a:t>The lifetime aggregate amount for contributions is determined by the state and is parallel to the 529 plan. KS determines it by looking at the top 5 colleges in KS to determine the amount. This is reevaluated each year and the lifetime contribution amount is changed. The aggregate amount will most likely always changed because of the rising price of education. </a:t>
            </a:r>
          </a:p>
          <a:p>
            <a:endParaRPr lang="en-US" dirty="0"/>
          </a:p>
        </p:txBody>
      </p:sp>
      <p:sp>
        <p:nvSpPr>
          <p:cNvPr id="4" name="Slide Number Placeholder 3"/>
          <p:cNvSpPr>
            <a:spLocks noGrp="1"/>
          </p:cNvSpPr>
          <p:nvPr>
            <p:ph type="sldNum" sz="quarter" idx="5"/>
          </p:nvPr>
        </p:nvSpPr>
        <p:spPr/>
        <p:txBody>
          <a:bodyPr/>
          <a:lstStyle/>
          <a:p>
            <a:fld id="{F8CBC30F-713C-EE49-AC8D-C0CA78042BF9}" type="slidenum">
              <a:rPr lang="en-US" smtClean="0"/>
              <a:t>12</a:t>
            </a:fld>
            <a:endParaRPr lang="en-US"/>
          </a:p>
        </p:txBody>
      </p:sp>
    </p:spTree>
    <p:extLst>
      <p:ext uri="{BB962C8B-B14F-4D97-AF65-F5344CB8AC3E}">
        <p14:creationId xmlns:p14="http://schemas.microsoft.com/office/powerpoint/2010/main" val="3314931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6d7044a55e_0_14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6d7044a55e_0_14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of Attorney – Executed Agreement</a:t>
            </a:r>
          </a:p>
          <a:p>
            <a:r>
              <a:rPr lang="en-US" dirty="0"/>
              <a:t>Conservator – Judicially appointed. </a:t>
            </a:r>
          </a:p>
          <a:p>
            <a:r>
              <a:rPr lang="en-US" dirty="0"/>
              <a:t>Guardian – Kansas limits the amount of financial oversite to $10,000. Be aware of your situation and be prepared to take additional steps if necessary. </a:t>
            </a:r>
          </a:p>
          <a:p>
            <a:endParaRPr lang="en-US" dirty="0"/>
          </a:p>
          <a:p>
            <a:r>
              <a:rPr lang="en-US" dirty="0"/>
              <a:t>At 18, the account becomes theirs. If you want to be the authorized agent for the account and to have access to the account, then you will need to have this prepared prior to the 18</a:t>
            </a:r>
            <a:r>
              <a:rPr lang="en-US" baseline="30000" dirty="0"/>
              <a:t>th</a:t>
            </a:r>
            <a:r>
              <a:rPr lang="en-US" dirty="0"/>
              <a:t> birthday of the account owner/beneficiary. </a:t>
            </a:r>
          </a:p>
        </p:txBody>
      </p:sp>
      <p:sp>
        <p:nvSpPr>
          <p:cNvPr id="4" name="Slide Number Placeholder 3"/>
          <p:cNvSpPr>
            <a:spLocks noGrp="1"/>
          </p:cNvSpPr>
          <p:nvPr>
            <p:ph type="sldNum" sz="quarter" idx="5"/>
          </p:nvPr>
        </p:nvSpPr>
        <p:spPr/>
        <p:txBody>
          <a:bodyPr/>
          <a:lstStyle/>
          <a:p>
            <a:fld id="{F8CBC30F-713C-EE49-AC8D-C0CA78042BF9}" type="slidenum">
              <a:rPr lang="en-US" smtClean="0"/>
              <a:t>15</a:t>
            </a:fld>
            <a:endParaRPr lang="en-US"/>
          </a:p>
        </p:txBody>
      </p:sp>
    </p:spTree>
    <p:extLst>
      <p:ext uri="{BB962C8B-B14F-4D97-AF65-F5344CB8AC3E}">
        <p14:creationId xmlns:p14="http://schemas.microsoft.com/office/powerpoint/2010/main" val="39655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0" i="0" dirty="0" err="1">
                <a:solidFill>
                  <a:srgbClr val="4D4D4F"/>
                </a:solidFill>
                <a:effectLst/>
                <a:latin typeface="Source Sans Pro" panose="020F0502020204030204" pitchFamily="34" charset="0"/>
              </a:rPr>
              <a:t>Ugift</a:t>
            </a:r>
            <a:r>
              <a:rPr lang="en-US" b="0" i="0" dirty="0">
                <a:solidFill>
                  <a:srgbClr val="4D4D4F"/>
                </a:solidFill>
                <a:effectLst/>
                <a:latin typeface="Source Sans Pro" panose="020F0502020204030204" pitchFamily="34" charset="0"/>
              </a:rPr>
              <a:t> is an easy, free-to-use service that lets friends and family contribute directly into a loved one's ABLE plan account in lieu of traditional gifts. All gift contributions sent in via </a:t>
            </a:r>
            <a:r>
              <a:rPr lang="en-US" b="0" i="0" dirty="0" err="1">
                <a:solidFill>
                  <a:srgbClr val="4D4D4F"/>
                </a:solidFill>
                <a:effectLst/>
                <a:latin typeface="Source Sans Pro" panose="020F0502020204030204" pitchFamily="34" charset="0"/>
              </a:rPr>
              <a:t>Ugift</a:t>
            </a:r>
            <a:r>
              <a:rPr lang="en-US" b="0" i="0" dirty="0">
                <a:solidFill>
                  <a:srgbClr val="4D4D4F"/>
                </a:solidFill>
                <a:effectLst/>
                <a:latin typeface="Source Sans Pro" panose="020F0502020204030204" pitchFamily="34" charset="0"/>
              </a:rPr>
              <a:t> are invested into the account owner's ABLE plan account and can be used to pay for disability-related expenses. ABLE plan account owners can easily use </a:t>
            </a:r>
            <a:r>
              <a:rPr lang="en-US" b="0" i="0" dirty="0" err="1">
                <a:solidFill>
                  <a:srgbClr val="4D4D4F"/>
                </a:solidFill>
                <a:effectLst/>
                <a:latin typeface="Source Sans Pro" panose="020F0502020204030204" pitchFamily="34" charset="0"/>
              </a:rPr>
              <a:t>Ugift</a:t>
            </a:r>
            <a:r>
              <a:rPr lang="en-US" b="0" i="0" dirty="0">
                <a:solidFill>
                  <a:srgbClr val="4D4D4F"/>
                </a:solidFill>
                <a:effectLst/>
                <a:latin typeface="Source Sans Pro" panose="020F0502020204030204" pitchFamily="34" charset="0"/>
              </a:rPr>
              <a:t> by getting a </a:t>
            </a:r>
            <a:r>
              <a:rPr lang="en-US" b="0" i="0" dirty="0" err="1">
                <a:solidFill>
                  <a:srgbClr val="4D4D4F"/>
                </a:solidFill>
                <a:effectLst/>
                <a:latin typeface="Source Sans Pro" panose="020F0502020204030204" pitchFamily="34" charset="0"/>
              </a:rPr>
              <a:t>Ugift</a:t>
            </a:r>
            <a:r>
              <a:rPr lang="en-US" b="0" i="0" dirty="0">
                <a:solidFill>
                  <a:srgbClr val="4D4D4F"/>
                </a:solidFill>
                <a:effectLst/>
                <a:latin typeface="Source Sans Pro" panose="020F0502020204030204" pitchFamily="34" charset="0"/>
              </a:rPr>
              <a:t> code that can be entered by family and friends to contribute at any time on </a:t>
            </a:r>
            <a:r>
              <a:rPr lang="en-US" b="1" i="0" u="sng" dirty="0">
                <a:solidFill>
                  <a:srgbClr val="000000"/>
                </a:solidFill>
                <a:effectLst/>
                <a:latin typeface="Source Sans Pro" panose="020B0503030403020204" pitchFamily="34" charset="0"/>
                <a:hlinkClick r:id="rId3"/>
              </a:rPr>
              <a:t>UgiftABLE.com</a:t>
            </a:r>
            <a:r>
              <a:rPr lang="en-US" b="0" i="0" dirty="0">
                <a:solidFill>
                  <a:srgbClr val="4D4D4F"/>
                </a:solidFill>
                <a:effectLst/>
                <a:latin typeface="Source Sans Pro" panose="020B0503030403020204" pitchFamily="34" charset="0"/>
              </a:rPr>
              <a:t>.</a:t>
            </a:r>
            <a:endParaRPr lang="en-US" dirty="0"/>
          </a:p>
        </p:txBody>
      </p:sp>
      <p:sp>
        <p:nvSpPr>
          <p:cNvPr id="4" name="Slide Number Placeholder 3"/>
          <p:cNvSpPr>
            <a:spLocks noGrp="1"/>
          </p:cNvSpPr>
          <p:nvPr>
            <p:ph type="sldNum" sz="quarter" idx="5"/>
          </p:nvPr>
        </p:nvSpPr>
        <p:spPr/>
        <p:txBody>
          <a:bodyPr lIns="93177" tIns="46589" rIns="93177" bIns="46589"/>
          <a:lstStyle/>
          <a:p>
            <a:fld id="{F8CBC30F-713C-EE49-AC8D-C0CA78042BF9}" type="slidenum">
              <a:rPr lang="en-US" smtClean="0"/>
              <a:t>16</a:t>
            </a:fld>
            <a:endParaRPr lang="en-US"/>
          </a:p>
        </p:txBody>
      </p:sp>
    </p:spTree>
    <p:extLst>
      <p:ext uri="{BB962C8B-B14F-4D97-AF65-F5344CB8AC3E}">
        <p14:creationId xmlns:p14="http://schemas.microsoft.com/office/powerpoint/2010/main" val="4005186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lIns="93177" tIns="46589" rIns="93177" bIns="46589"/>
          <a:lstStyle/>
          <a:p>
            <a:fld id="{F8CBC30F-713C-EE49-AC8D-C0CA78042BF9}" type="slidenum">
              <a:rPr lang="en-US" smtClean="0"/>
              <a:t>17</a:t>
            </a:fld>
            <a:endParaRPr lang="en-US"/>
          </a:p>
        </p:txBody>
      </p:sp>
    </p:spTree>
    <p:extLst>
      <p:ext uri="{BB962C8B-B14F-4D97-AF65-F5344CB8AC3E}">
        <p14:creationId xmlns:p14="http://schemas.microsoft.com/office/powerpoint/2010/main" val="54368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Will ABLE account owners need approval before spending the money in their accounts? </a:t>
            </a:r>
          </a:p>
          <a:p>
            <a:r>
              <a:rPr lang="en-US" dirty="0"/>
              <a:t>- No. No one has to verify or approve expenses from an ABLE account. </a:t>
            </a:r>
          </a:p>
          <a:p>
            <a:r>
              <a:rPr lang="en-US" dirty="0"/>
              <a:t>- Account owners will however be required to maintain documentation to prove that their expenses are qualified if they are audited. </a:t>
            </a:r>
          </a:p>
          <a:p>
            <a:endParaRPr lang="en-US" dirty="0"/>
          </a:p>
          <a:p>
            <a:pPr marL="0" indent="0" defTabSz="931774">
              <a:buClrTx/>
              <a:buSzTx/>
              <a:buNone/>
              <a:defRPr/>
            </a:pPr>
            <a:r>
              <a:rPr lang="en-US" dirty="0"/>
              <a:t>I want you to think about how you use the ABLE account. One thing to think about with an ABLE account is because you should keep track of the funds that are spent, I would recommend to use your traditional bank account to buy items that are lower in costs and harder to track individually. Ideally, you should use your ABLE account for recurring expenses or large purchases that are easier to track.</a:t>
            </a:r>
          </a:p>
          <a:p>
            <a:endParaRPr lang="en-US" dirty="0"/>
          </a:p>
        </p:txBody>
      </p:sp>
      <p:sp>
        <p:nvSpPr>
          <p:cNvPr id="4" name="Slide Number Placeholder 3"/>
          <p:cNvSpPr>
            <a:spLocks noGrp="1"/>
          </p:cNvSpPr>
          <p:nvPr>
            <p:ph type="sldNum" sz="quarter" idx="5"/>
          </p:nvPr>
        </p:nvSpPr>
        <p:spPr/>
        <p:txBody>
          <a:bodyPr lIns="93177" tIns="46589" rIns="93177" bIns="46589"/>
          <a:lstStyle/>
          <a:p>
            <a:fld id="{F8CBC30F-713C-EE49-AC8D-C0CA78042BF9}" type="slidenum">
              <a:rPr lang="en-US" smtClean="0"/>
              <a:t>18</a:t>
            </a:fld>
            <a:endParaRPr lang="en-US"/>
          </a:p>
        </p:txBody>
      </p:sp>
    </p:spTree>
    <p:extLst>
      <p:ext uri="{BB962C8B-B14F-4D97-AF65-F5344CB8AC3E}">
        <p14:creationId xmlns:p14="http://schemas.microsoft.com/office/powerpoint/2010/main" val="908557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lgn="l"/>
            <a:endParaRPr lang="en-US" b="0" i="0" dirty="0">
              <a:solidFill>
                <a:srgbClr val="4D4D4F"/>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lIns="93177" tIns="46589" rIns="93177" bIns="46589"/>
          <a:lstStyle/>
          <a:p>
            <a:fld id="{F8CBC30F-713C-EE49-AC8D-C0CA78042BF9}" type="slidenum">
              <a:rPr lang="en-US" smtClean="0"/>
              <a:t>19</a:t>
            </a:fld>
            <a:endParaRPr lang="en-US"/>
          </a:p>
        </p:txBody>
      </p:sp>
    </p:spTree>
    <p:extLst>
      <p:ext uri="{BB962C8B-B14F-4D97-AF65-F5344CB8AC3E}">
        <p14:creationId xmlns:p14="http://schemas.microsoft.com/office/powerpoint/2010/main" val="2433904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lIns="93177" tIns="46589" rIns="93177" bIns="46589"/>
          <a:lstStyle/>
          <a:p>
            <a:fld id="{F8CBC30F-713C-EE49-AC8D-C0CA78042BF9}" type="slidenum">
              <a:rPr lang="en-US" smtClean="0"/>
              <a:t>20</a:t>
            </a:fld>
            <a:endParaRPr lang="en-US"/>
          </a:p>
        </p:txBody>
      </p:sp>
    </p:spTree>
    <p:extLst>
      <p:ext uri="{BB962C8B-B14F-4D97-AF65-F5344CB8AC3E}">
        <p14:creationId xmlns:p14="http://schemas.microsoft.com/office/powerpoint/2010/main" val="3605023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lIns="93177" tIns="46589" rIns="93177" bIns="46589"/>
          <a:lstStyle/>
          <a:p>
            <a:fld id="{F8CBC30F-713C-EE49-AC8D-C0CA78042BF9}" type="slidenum">
              <a:rPr lang="en-US" smtClean="0"/>
              <a:t>21</a:t>
            </a:fld>
            <a:endParaRPr lang="en-US"/>
          </a:p>
        </p:txBody>
      </p:sp>
    </p:spTree>
    <p:extLst>
      <p:ext uri="{BB962C8B-B14F-4D97-AF65-F5344CB8AC3E}">
        <p14:creationId xmlns:p14="http://schemas.microsoft.com/office/powerpoint/2010/main" val="1628714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6d7044a55e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26d7044a55e_0_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SzPts val="1400"/>
              <a:buNone/>
            </a:pPr>
            <a:endParaRPr/>
          </a:p>
        </p:txBody>
      </p:sp>
      <p:sp>
        <p:nvSpPr>
          <p:cNvPr id="145" name="Google Shape;145;g26d7044a55e_0_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
              <a:pPr algn="r">
                <a:buSzPts val="1400"/>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6d7044a55e_0_38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6d7044a55e_0_38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6d7044a55e_0_40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6d7044a55e_0_40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6d7044a55e_0_39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6d7044a55e_0_39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b22a076f25_0_28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2b22a076f25_0_287: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Clr>
                <a:schemeClr val="dk1"/>
              </a:buClr>
              <a:buNone/>
            </a:pPr>
            <a:r>
              <a:rPr lang="en"/>
              <a:t>SHW + TT</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bill for the disability community by the disability community. </a:t>
            </a:r>
          </a:p>
          <a:p>
            <a:endParaRPr lang="en-US" dirty="0"/>
          </a:p>
          <a:p>
            <a:r>
              <a:rPr lang="en-US" b="0" i="0" dirty="0">
                <a:solidFill>
                  <a:srgbClr val="000000"/>
                </a:solidFill>
                <a:effectLst/>
                <a:latin typeface="aileron"/>
              </a:rPr>
              <a:t>Senators Robert Casey Jr. (D-PA) and Richard Burr (R-NC) and Representatives Crenshaw (R-FL), Cathy McMorris Rodgers (R-WA), Chris Van </a:t>
            </a:r>
            <a:r>
              <a:rPr lang="en-US" b="0" i="0" dirty="0" err="1">
                <a:solidFill>
                  <a:srgbClr val="000000"/>
                </a:solidFill>
                <a:effectLst/>
                <a:latin typeface="aileron"/>
              </a:rPr>
              <a:t>Hollen</a:t>
            </a:r>
            <a:r>
              <a:rPr lang="en-US" b="0" i="0" dirty="0">
                <a:solidFill>
                  <a:srgbClr val="000000"/>
                </a:solidFill>
                <a:effectLst/>
                <a:latin typeface="aileron"/>
              </a:rPr>
              <a:t> (D-MD) and Pete Sessions (R-TX), along with their Congressional staffs, ultimately led the passage of ABLE Act in the 113th Congress with disability advocates. After many years of advocacy, the momentum behind the ABLE Act intensified in the 113th Congress after the bill continued to receive record-breaking cosponsors and media attention.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Stephen Beck Jr succeed in getting the first piece of legislation affecting people with disabilities through Congress in 25+ years. </a:t>
            </a:r>
            <a:r>
              <a:rPr lang="en-US" b="0" i="0" dirty="0">
                <a:solidFill>
                  <a:srgbClr val="000000"/>
                </a:solidFill>
                <a:effectLst/>
                <a:latin typeface="aileron"/>
              </a:rPr>
              <a:t>The ABLE Act is named after the late Stephen Beck Jr., a father of two daughters – </a:t>
            </a:r>
            <a:r>
              <a:rPr lang="en-US" b="0" i="0" dirty="0" err="1">
                <a:solidFill>
                  <a:srgbClr val="000000"/>
                </a:solidFill>
                <a:effectLst/>
                <a:latin typeface="aileron"/>
              </a:rPr>
              <a:t>Mariae</a:t>
            </a:r>
            <a:r>
              <a:rPr lang="en-US" b="0" i="0" dirty="0">
                <a:solidFill>
                  <a:srgbClr val="000000"/>
                </a:solidFill>
                <a:effectLst/>
                <a:latin typeface="aileron"/>
              </a:rPr>
              <a:t> Rose and Natalie – who made it his life’s passion to ensure that Natalie, who happens to have Down syndrome, had the same opportunities to save as everyone else. On December 3</a:t>
            </a:r>
            <a:r>
              <a:rPr lang="en-US" b="0" i="0" baseline="30000" dirty="0">
                <a:solidFill>
                  <a:srgbClr val="000000"/>
                </a:solidFill>
                <a:effectLst/>
                <a:latin typeface="aileron"/>
              </a:rPr>
              <a:t>rd</a:t>
            </a:r>
            <a:r>
              <a:rPr lang="en-US" b="0" i="0" dirty="0">
                <a:solidFill>
                  <a:srgbClr val="000000"/>
                </a:solidFill>
                <a:effectLst/>
                <a:latin typeface="aileron"/>
              </a:rPr>
              <a:t>, 2014, the US House of Representatives passed the ABLE Act 404-17. The US Senate passed the ABLE Act as part of the Tax Extenders Package on December 17</a:t>
            </a:r>
            <a:r>
              <a:rPr lang="en-US" b="0" i="0" baseline="30000" dirty="0">
                <a:solidFill>
                  <a:srgbClr val="000000"/>
                </a:solidFill>
                <a:effectLst/>
                <a:latin typeface="aileron"/>
              </a:rPr>
              <a:t>th</a:t>
            </a:r>
            <a:r>
              <a:rPr lang="en-US" b="0" i="0" dirty="0">
                <a:solidFill>
                  <a:srgbClr val="000000"/>
                </a:solidFill>
                <a:effectLst/>
                <a:latin typeface="aileron"/>
              </a:rPr>
              <a:t>, 2014. The Stephen Beck Jr. ABLE Act was signed into law on December 19</a:t>
            </a:r>
            <a:r>
              <a:rPr lang="en-US" b="0" i="0" baseline="30000" dirty="0">
                <a:solidFill>
                  <a:srgbClr val="000000"/>
                </a:solidFill>
                <a:effectLst/>
                <a:latin typeface="aileron"/>
              </a:rPr>
              <a:t>th</a:t>
            </a:r>
            <a:r>
              <a:rPr lang="en-US" b="0" i="0" dirty="0">
                <a:solidFill>
                  <a:srgbClr val="000000"/>
                </a:solidFill>
                <a:effectLst/>
                <a:latin typeface="aileron"/>
              </a:rPr>
              <a:t>, 2014 by President Barack Obama as part of the end of the year tax extenders package.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US" b="0" i="0" dirty="0">
              <a:solidFill>
                <a:srgbClr val="000000"/>
              </a:solidFill>
              <a:effectLst/>
              <a:latin typeface="aileron"/>
            </a:endParaRPr>
          </a:p>
          <a:p>
            <a:endParaRPr lang="en-US" b="0" i="0" noProof="0" dirty="0">
              <a:solidFill>
                <a:srgbClr val="000000"/>
              </a:solidFill>
              <a:effectLst/>
              <a:latin typeface="aileron"/>
            </a:endParaRPr>
          </a:p>
          <a:p>
            <a:pPr algn="l">
              <a:buFont typeface="Arial" panose="020B0604020202020204" pitchFamily="34" charset="0"/>
              <a:buChar char="•"/>
            </a:pPr>
            <a:r>
              <a:rPr lang="en-US" b="0" i="0" dirty="0">
                <a:solidFill>
                  <a:srgbClr val="000000"/>
                </a:solidFill>
                <a:effectLst/>
                <a:latin typeface="aileron"/>
              </a:rPr>
              <a:t>In February 2014, Sara Wolff authored a </a:t>
            </a:r>
            <a:r>
              <a:rPr lang="en-US" b="0" i="0" dirty="0">
                <a:solidFill>
                  <a:srgbClr val="000000"/>
                </a:solidFill>
                <a:effectLst/>
                <a:latin typeface="aileron"/>
                <a:hlinkClick r:id="rId3"/>
              </a:rPr>
              <a:t>change.org</a:t>
            </a:r>
            <a:r>
              <a:rPr lang="en-US" b="0" i="0" dirty="0">
                <a:solidFill>
                  <a:srgbClr val="000000"/>
                </a:solidFill>
                <a:effectLst/>
                <a:latin typeface="aileron"/>
              </a:rPr>
              <a:t> petition calling on Congress to pass the ABLE Act. Sara was motivated by her personal journey of losing her incredible mother to cancer. Sara’s petition garnered more than 260,000 signatures and her petition and message served as the catalyst for building national momentum and political support behind the ABLE Act, including a legislative endorsement by the </a:t>
            </a:r>
            <a:r>
              <a:rPr lang="en-US" b="0" i="1" dirty="0">
                <a:solidFill>
                  <a:srgbClr val="000000"/>
                </a:solidFill>
                <a:effectLst/>
                <a:latin typeface="aileron"/>
              </a:rPr>
              <a:t>New York Times</a:t>
            </a:r>
            <a:r>
              <a:rPr lang="en-US" b="0" i="0" dirty="0">
                <a:solidFill>
                  <a:srgbClr val="000000"/>
                </a:solidFill>
                <a:effectLst/>
                <a:latin typeface="aileron"/>
              </a:rPr>
              <a:t>.</a:t>
            </a:r>
          </a:p>
          <a:p>
            <a:pPr algn="l">
              <a:buFont typeface="Arial" panose="020B0604020202020204" pitchFamily="34" charset="0"/>
              <a:buChar char="•"/>
            </a:pPr>
            <a:r>
              <a:rPr lang="en-US" b="0" i="0" dirty="0">
                <a:solidFill>
                  <a:srgbClr val="000000"/>
                </a:solidFill>
                <a:effectLst/>
                <a:latin typeface="aileron"/>
              </a:rPr>
              <a:t>On July 23, 2014, the Senate Finance Subcommittee on Taxation and IRS Oversight held a Congressional hearing entitled, </a:t>
            </a:r>
            <a:r>
              <a:rPr lang="en-US" b="0" i="0" dirty="0">
                <a:solidFill>
                  <a:srgbClr val="000000"/>
                </a:solidFill>
                <a:effectLst/>
                <a:latin typeface="aileron"/>
                <a:hlinkClick r:id="rId4"/>
              </a:rPr>
              <a:t>Saving for an Uncertain Future: How the ABLE Act can Help People with Disabilities and their Families</a:t>
            </a:r>
            <a:r>
              <a:rPr lang="en-US" b="0" i="0" dirty="0">
                <a:solidFill>
                  <a:srgbClr val="000000"/>
                </a:solidFill>
                <a:effectLst/>
                <a:latin typeface="aileron"/>
              </a:rPr>
              <a:t>, where Sara Wolff testified.</a:t>
            </a:r>
          </a:p>
          <a:p>
            <a:pPr algn="l">
              <a:buFont typeface="Arial" panose="020B0604020202020204" pitchFamily="34" charset="0"/>
              <a:buChar char="•"/>
            </a:pPr>
            <a:r>
              <a:rPr lang="en-US" b="0" i="0" dirty="0">
                <a:solidFill>
                  <a:srgbClr val="000000"/>
                </a:solidFill>
                <a:effectLst/>
                <a:latin typeface="aileron"/>
              </a:rPr>
              <a:t>On July 31st, 2014, the House Ways and Means Committee unanimously passed the ABLE Act out of Committee.</a:t>
            </a:r>
          </a:p>
          <a:p>
            <a:pPr algn="l">
              <a:buFont typeface="Arial" panose="020B0604020202020204" pitchFamily="34" charset="0"/>
              <a:buChar char="•"/>
            </a:pPr>
            <a:endParaRPr lang="en-US" b="0" i="0" dirty="0">
              <a:solidFill>
                <a:srgbClr val="000000"/>
              </a:solidFill>
              <a:effectLst/>
              <a:latin typeface="aileron"/>
            </a:endParaRPr>
          </a:p>
        </p:txBody>
      </p:sp>
      <p:sp>
        <p:nvSpPr>
          <p:cNvPr id="4" name="Slide Number Placeholder 3"/>
          <p:cNvSpPr>
            <a:spLocks noGrp="1"/>
          </p:cNvSpPr>
          <p:nvPr>
            <p:ph type="sldNum" sz="quarter" idx="5"/>
          </p:nvPr>
        </p:nvSpPr>
        <p:spPr/>
        <p:txBody>
          <a:bodyPr/>
          <a:lstStyle/>
          <a:p>
            <a:fld id="{F8CBC30F-713C-EE49-AC8D-C0CA78042BF9}" type="slidenum">
              <a:rPr lang="en-US" smtClean="0"/>
              <a:t>3</a:t>
            </a:fld>
            <a:endParaRPr lang="en-US"/>
          </a:p>
        </p:txBody>
      </p:sp>
    </p:spTree>
    <p:extLst>
      <p:ext uri="{BB962C8B-B14F-4D97-AF65-F5344CB8AC3E}">
        <p14:creationId xmlns:p14="http://schemas.microsoft.com/office/powerpoint/2010/main" val="2670134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Jawanda Mast and her daughter, Rachel Mast, teamed up with Kansas State Representative Erin Davis to push for passage of the ABLE legislation. Jawanda and Representative Davis reached out to State Treasurer Ron Estes for his assistance in drafting of the State version of the ABLE Act. Representative Davis and our office introduced the Kansas ABLE Act on January 22</a:t>
            </a:r>
            <a:r>
              <a:rPr lang="en-US" baseline="30000" dirty="0"/>
              <a:t>nd</a:t>
            </a:r>
            <a:r>
              <a:rPr lang="en-US" dirty="0"/>
              <a:t>, 2015. The ABLE Act moved quickly though the legislators, passing in the Kansas Senate on March 25</a:t>
            </a:r>
            <a:r>
              <a:rPr lang="en-US" baseline="30000" dirty="0"/>
              <a:t>th</a:t>
            </a:r>
            <a:r>
              <a:rPr lang="en-US" dirty="0"/>
              <a:t>, then passing the Kansas House of Representatives on April 1</a:t>
            </a:r>
            <a:r>
              <a:rPr lang="en-US" baseline="30000" dirty="0"/>
              <a:t>st</a:t>
            </a:r>
            <a:r>
              <a:rPr lang="en-US" dirty="0"/>
              <a:t>. </a:t>
            </a:r>
          </a:p>
          <a:p>
            <a:endParaRPr lang="en-US" dirty="0"/>
          </a:p>
        </p:txBody>
      </p:sp>
      <p:sp>
        <p:nvSpPr>
          <p:cNvPr id="4" name="Slide Number Placeholder 3"/>
          <p:cNvSpPr>
            <a:spLocks noGrp="1"/>
          </p:cNvSpPr>
          <p:nvPr>
            <p:ph type="sldNum" sz="quarter" idx="5"/>
          </p:nvPr>
        </p:nvSpPr>
        <p:spPr/>
        <p:txBody>
          <a:bodyPr/>
          <a:lstStyle/>
          <a:p>
            <a:fld id="{F8CBC30F-713C-EE49-AC8D-C0CA78042BF9}" type="slidenum">
              <a:rPr lang="en-US" smtClean="0"/>
              <a:t>4</a:t>
            </a:fld>
            <a:endParaRPr lang="en-US"/>
          </a:p>
        </p:txBody>
      </p:sp>
    </p:spTree>
    <p:extLst>
      <p:ext uri="{BB962C8B-B14F-4D97-AF65-F5344CB8AC3E}">
        <p14:creationId xmlns:p14="http://schemas.microsoft.com/office/powerpoint/2010/main" val="2073547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legislation was passed, Kansas along with 8 other states, formed an alliance for the purpose to open more accounts and lower account fees at a quicker rate, as one entity or team. It is usually a majority vote, but the direction of KS is the same as 19 other states currently, with ABLE account policies.</a:t>
            </a:r>
          </a:p>
          <a:p>
            <a:endParaRPr lang="en-US" dirty="0"/>
          </a:p>
          <a:p>
            <a:r>
              <a:rPr lang="en-US" dirty="0"/>
              <a:t>When 529 education savings first began, there were substantial fees with it. Now, there are no fees due to the expansion of assets that are managed. This is the same initiative that we have to the Kansas ABLE accounts</a:t>
            </a:r>
          </a:p>
        </p:txBody>
      </p:sp>
      <p:sp>
        <p:nvSpPr>
          <p:cNvPr id="4" name="Slide Number Placeholder 3"/>
          <p:cNvSpPr>
            <a:spLocks noGrp="1"/>
          </p:cNvSpPr>
          <p:nvPr>
            <p:ph type="sldNum" sz="quarter" idx="5"/>
          </p:nvPr>
        </p:nvSpPr>
        <p:spPr/>
        <p:txBody>
          <a:bodyPr/>
          <a:lstStyle/>
          <a:p>
            <a:fld id="{F8CBC30F-713C-EE49-AC8D-C0CA78042BF9}" type="slidenum">
              <a:rPr lang="en-US" smtClean="0"/>
              <a:t>5</a:t>
            </a:fld>
            <a:endParaRPr lang="en-US"/>
          </a:p>
        </p:txBody>
      </p:sp>
    </p:spTree>
    <p:extLst>
      <p:ext uri="{BB962C8B-B14F-4D97-AF65-F5344CB8AC3E}">
        <p14:creationId xmlns:p14="http://schemas.microsoft.com/office/powerpoint/2010/main" val="283916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Rachel Mass opened the first account on January 26</a:t>
            </a:r>
            <a:r>
              <a:rPr lang="en-US" baseline="30000" dirty="0"/>
              <a:t>th</a:t>
            </a:r>
            <a:r>
              <a:rPr lang="en-US" dirty="0"/>
              <a:t>, 2017. </a:t>
            </a:r>
          </a:p>
          <a:p>
            <a:endParaRPr lang="en-US" dirty="0"/>
          </a:p>
          <a:p>
            <a:r>
              <a:rPr lang="en-US" dirty="0"/>
              <a:t>Rachels goal was to buy a pink house with an ABLE account one day. Ron gave her a pink tool kit for when she has her pink house one day, for home repairs. </a:t>
            </a:r>
          </a:p>
        </p:txBody>
      </p:sp>
      <p:sp>
        <p:nvSpPr>
          <p:cNvPr id="4" name="Slide Number Placeholder 3"/>
          <p:cNvSpPr>
            <a:spLocks noGrp="1"/>
          </p:cNvSpPr>
          <p:nvPr>
            <p:ph type="sldNum" sz="quarter" idx="5"/>
          </p:nvPr>
        </p:nvSpPr>
        <p:spPr/>
        <p:txBody>
          <a:bodyPr/>
          <a:lstStyle/>
          <a:p>
            <a:fld id="{F8CBC30F-713C-EE49-AC8D-C0CA78042BF9}" type="slidenum">
              <a:rPr lang="en-US" smtClean="0"/>
              <a:t>6</a:t>
            </a:fld>
            <a:endParaRPr lang="en-US"/>
          </a:p>
        </p:txBody>
      </p:sp>
    </p:spTree>
    <p:extLst>
      <p:ext uri="{BB962C8B-B14F-4D97-AF65-F5344CB8AC3E}">
        <p14:creationId xmlns:p14="http://schemas.microsoft.com/office/powerpoint/2010/main" val="1630623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 ABLE account is a tax-advantaged savings accounts (529A) that qualified individuals will disabilities can open. </a:t>
            </a:r>
          </a:p>
          <a:p>
            <a:r>
              <a:rPr lang="en-US" dirty="0"/>
              <a:t>- Contributions to an ABLE account are made on an after-tax basis. </a:t>
            </a:r>
          </a:p>
          <a:p>
            <a:r>
              <a:rPr lang="en-US" dirty="0"/>
              <a:t>- Earnings from ABLE funds grow tax-deferred and are tax-free if used for qualified disability expenses. </a:t>
            </a:r>
          </a:p>
          <a:p>
            <a:r>
              <a:rPr lang="en-US" dirty="0"/>
              <a:t>- Contributions to an ABLE account may be made by anybody. </a:t>
            </a:r>
          </a:p>
          <a:p>
            <a:r>
              <a:rPr lang="en-US" dirty="0"/>
              <a:t>- The beneficiary is the owner of the account, but legal guardianship and powers of attorney will permit others to control ABLE funds, in the event that the beneficiary is unwilling or unable to manage the account. </a:t>
            </a:r>
          </a:p>
        </p:txBody>
      </p:sp>
      <p:sp>
        <p:nvSpPr>
          <p:cNvPr id="4" name="Slide Number Placeholder 3"/>
          <p:cNvSpPr>
            <a:spLocks noGrp="1"/>
          </p:cNvSpPr>
          <p:nvPr>
            <p:ph type="sldNum" sz="quarter" idx="5"/>
          </p:nvPr>
        </p:nvSpPr>
        <p:spPr/>
        <p:txBody>
          <a:bodyPr/>
          <a:lstStyle/>
          <a:p>
            <a:fld id="{F8CBC30F-713C-EE49-AC8D-C0CA78042BF9}" type="slidenum">
              <a:rPr lang="en-US" smtClean="0"/>
              <a:t>7</a:t>
            </a:fld>
            <a:endParaRPr lang="en-US"/>
          </a:p>
        </p:txBody>
      </p:sp>
    </p:spTree>
    <p:extLst>
      <p:ext uri="{BB962C8B-B14F-4D97-AF65-F5344CB8AC3E}">
        <p14:creationId xmlns:p14="http://schemas.microsoft.com/office/powerpoint/2010/main" val="4233958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eligible to open an ABLE account? </a:t>
            </a:r>
          </a:p>
          <a:p>
            <a:r>
              <a:rPr lang="en-US" dirty="0"/>
              <a:t>- An individual must meet two requirement to be eligible for an ABLE account: an age requirement and a severity of disability determination. </a:t>
            </a:r>
          </a:p>
          <a:p>
            <a:r>
              <a:rPr lang="en-US" dirty="0"/>
              <a:t>- The onset of symptoms of the person’s disability must have occurred before the age of 26. Additionally, the disabled individual must have “marked and severe functional limitations.” (Essentially, the Social Security definition of disability.)</a:t>
            </a:r>
          </a:p>
          <a:p>
            <a:r>
              <a:rPr lang="en-US" dirty="0"/>
              <a:t>- An individual whose disability occurred prior to age 26 and is already receiving SSI and/or SSSDI is automatically eligible to establish an ABLE account. </a:t>
            </a:r>
          </a:p>
          <a:p>
            <a:r>
              <a:rPr lang="en-US" dirty="0"/>
              <a:t>- Those who are not recipients of SSI and/or SSDI, but still meet the age of onset disability requirement will be eligible to open an ABLE account upon obtaining a disability certification from their physician and filing their certification with the US Secretary of the Treasury. </a:t>
            </a:r>
          </a:p>
        </p:txBody>
      </p:sp>
      <p:sp>
        <p:nvSpPr>
          <p:cNvPr id="4" name="Slide Number Placeholder 3"/>
          <p:cNvSpPr>
            <a:spLocks noGrp="1"/>
          </p:cNvSpPr>
          <p:nvPr>
            <p:ph type="sldNum" sz="quarter" idx="5"/>
          </p:nvPr>
        </p:nvSpPr>
        <p:spPr/>
        <p:txBody>
          <a:bodyPr/>
          <a:lstStyle/>
          <a:p>
            <a:fld id="{F8CBC30F-713C-EE49-AC8D-C0CA78042BF9}" type="slidenum">
              <a:rPr lang="en-US" smtClean="0"/>
              <a:t>8</a:t>
            </a:fld>
            <a:endParaRPr lang="en-US"/>
          </a:p>
        </p:txBody>
      </p:sp>
    </p:spTree>
    <p:extLst>
      <p:ext uri="{BB962C8B-B14F-4D97-AF65-F5344CB8AC3E}">
        <p14:creationId xmlns:p14="http://schemas.microsoft.com/office/powerpoint/2010/main" val="3616042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6d7044a55e_0_17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26d7044a55e_0_176:notes"/>
          <p:cNvSpPr txBox="1">
            <a:spLocks noGrp="1"/>
          </p:cNvSpPr>
          <p:nvPr>
            <p:ph type="body" idx="1"/>
          </p:nvPr>
        </p:nvSpPr>
        <p:spPr>
          <a:xfrm>
            <a:off x="701040" y="4473893"/>
            <a:ext cx="5608320" cy="3660610"/>
          </a:xfrm>
          <a:prstGeom prst="rect">
            <a:avLst/>
          </a:prstGeom>
          <a:noFill/>
          <a:ln>
            <a:noFill/>
          </a:ln>
        </p:spPr>
        <p:txBody>
          <a:bodyPr spcFirstLastPara="1" wrap="square" lIns="0" tIns="0" rIns="0" bIns="0" anchor="t" anchorCtr="0">
            <a:noAutofit/>
          </a:bodyPr>
          <a:lstStyle/>
          <a:p>
            <a:pPr marL="0" indent="0">
              <a:buNone/>
            </a:pPr>
            <a:r>
              <a:rPr lang="en">
                <a:latin typeface="Arial"/>
                <a:ea typeface="Arial"/>
                <a:cs typeface="Arial"/>
                <a:sym typeface="Arial"/>
              </a:rPr>
              <a:t>Type your notes</a:t>
            </a:r>
            <a:endParaRPr/>
          </a:p>
        </p:txBody>
      </p:sp>
      <p:sp>
        <p:nvSpPr>
          <p:cNvPr id="314" name="Google Shape;314;g26d7044a55e_0_176: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56"/>
        <p:cNvGrpSpPr/>
        <p:nvPr/>
      </p:nvGrpSpPr>
      <p:grpSpPr>
        <a:xfrm>
          <a:off x="0" y="0"/>
          <a:ext cx="0" cy="0"/>
          <a:chOff x="0" y="0"/>
          <a:chExt cx="0" cy="0"/>
        </a:xfrm>
      </p:grpSpPr>
      <p:pic>
        <p:nvPicPr>
          <p:cNvPr id="57" name="Google Shape;57;p15"/>
          <p:cNvPicPr preferRelativeResize="0"/>
          <p:nvPr/>
        </p:nvPicPr>
        <p:blipFill rotWithShape="1">
          <a:blip r:embed="rId2">
            <a:alphaModFix/>
          </a:blip>
          <a:srcRect l="4205" t="26032" b="19184"/>
          <a:stretch/>
        </p:blipFill>
        <p:spPr>
          <a:xfrm>
            <a:off x="0" y="-95250"/>
            <a:ext cx="5747199" cy="5334000"/>
          </a:xfrm>
          <a:prstGeom prst="rect">
            <a:avLst/>
          </a:prstGeom>
          <a:noFill/>
          <a:ln>
            <a:noFill/>
          </a:ln>
        </p:spPr>
      </p:pic>
      <p:sp>
        <p:nvSpPr>
          <p:cNvPr id="58" name="Google Shape;58;p15"/>
          <p:cNvSpPr txBox="1">
            <a:spLocks noGrp="1"/>
          </p:cNvSpPr>
          <p:nvPr>
            <p:ph type="sldNum" idx="12"/>
          </p:nvPr>
        </p:nvSpPr>
        <p:spPr>
          <a:xfrm>
            <a:off x="6904250" y="55175"/>
            <a:ext cx="1849200" cy="281700"/>
          </a:xfrm>
          <a:prstGeom prst="rect">
            <a:avLst/>
          </a:prstGeom>
          <a:noFill/>
          <a:ln>
            <a:noFill/>
          </a:ln>
        </p:spPr>
        <p:txBody>
          <a:bodyPr spcFirstLastPara="1" wrap="square" lIns="68575" tIns="68575" rIns="68575" bIns="68575" anchor="t" anchorCtr="0">
            <a:noAutofit/>
          </a:bodyPr>
          <a:lstStyle>
            <a:lvl1pPr marL="0" marR="0" lvl="0"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venir"/>
                <a:ea typeface="Avenir"/>
                <a:cs typeface="Avenir"/>
                <a:sym typeface="Avenir"/>
              </a:defRPr>
            </a:lvl1pPr>
            <a:lvl2pPr marL="0" marR="0" lvl="1"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venir"/>
                <a:ea typeface="Avenir"/>
                <a:cs typeface="Avenir"/>
                <a:sym typeface="Avenir"/>
              </a:defRPr>
            </a:lvl2pPr>
            <a:lvl3pPr marL="0" marR="0" lvl="2"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venir"/>
                <a:ea typeface="Avenir"/>
                <a:cs typeface="Avenir"/>
                <a:sym typeface="Avenir"/>
              </a:defRPr>
            </a:lvl3pPr>
            <a:lvl4pPr marL="0" marR="0" lvl="3"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venir"/>
                <a:ea typeface="Avenir"/>
                <a:cs typeface="Avenir"/>
                <a:sym typeface="Avenir"/>
              </a:defRPr>
            </a:lvl4pPr>
            <a:lvl5pPr marL="0" marR="0" lvl="4"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venir"/>
                <a:ea typeface="Avenir"/>
                <a:cs typeface="Avenir"/>
                <a:sym typeface="Avenir"/>
              </a:defRPr>
            </a:lvl5pPr>
            <a:lvl6pPr marL="0" marR="0" lvl="5"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venir"/>
                <a:ea typeface="Avenir"/>
                <a:cs typeface="Avenir"/>
                <a:sym typeface="Avenir"/>
              </a:defRPr>
            </a:lvl6pPr>
            <a:lvl7pPr marL="0" marR="0" lvl="6"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venir"/>
                <a:ea typeface="Avenir"/>
                <a:cs typeface="Avenir"/>
                <a:sym typeface="Avenir"/>
              </a:defRPr>
            </a:lvl7pPr>
            <a:lvl8pPr marL="0" marR="0" lvl="7"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venir"/>
                <a:ea typeface="Avenir"/>
                <a:cs typeface="Avenir"/>
                <a:sym typeface="Avenir"/>
              </a:defRPr>
            </a:lvl8pPr>
            <a:lvl9pPr marL="0" marR="0" lvl="8"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venir"/>
                <a:ea typeface="Avenir"/>
                <a:cs typeface="Avenir"/>
                <a:sym typeface="Avenir"/>
              </a:defRPr>
            </a:lvl9pPr>
          </a:lstStyle>
          <a:p>
            <a:pPr marL="0" lvl="0" indent="0" algn="l" rtl="0">
              <a:spcBef>
                <a:spcPts val="0"/>
              </a:spcBef>
              <a:spcAft>
                <a:spcPts val="0"/>
              </a:spcAft>
              <a:buNone/>
            </a:pPr>
            <a:r>
              <a:rPr lang="en"/>
              <a:t>KCDD Brand Identity Style Guide  |</a:t>
            </a:r>
            <a:endParaRPr sz="1000">
              <a:solidFill>
                <a:schemeClr val="dk2"/>
              </a:solidFill>
              <a:latin typeface="Arial"/>
              <a:ea typeface="Arial"/>
              <a:cs typeface="Arial"/>
              <a:sym typeface="Arial"/>
            </a:endParaRPr>
          </a:p>
        </p:txBody>
      </p:sp>
      <p:sp>
        <p:nvSpPr>
          <p:cNvPr id="59" name="Google Shape;59;p15"/>
          <p:cNvSpPr txBox="1">
            <a:spLocks noGrp="1"/>
          </p:cNvSpPr>
          <p:nvPr>
            <p:ph type="sldNum" idx="2"/>
          </p:nvPr>
        </p:nvSpPr>
        <p:spPr>
          <a:xfrm>
            <a:off x="8595309" y="55176"/>
            <a:ext cx="548700" cy="393600"/>
          </a:xfrm>
          <a:prstGeom prst="rect">
            <a:avLst/>
          </a:prstGeom>
          <a:noFill/>
          <a:ln>
            <a:noFill/>
          </a:ln>
        </p:spPr>
        <p:txBody>
          <a:bodyPr spcFirstLastPara="1" wrap="square" lIns="68575" tIns="68575" rIns="68575" bIns="68575" anchor="t" anchorCtr="0">
            <a:noAutofit/>
          </a:bodyPr>
          <a:lstStyle>
            <a:lvl1pPr marL="0" marR="0" lvl="0"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08"/>
        <p:cNvGrpSpPr/>
        <p:nvPr/>
      </p:nvGrpSpPr>
      <p:grpSpPr>
        <a:xfrm>
          <a:off x="0" y="0"/>
          <a:ext cx="0" cy="0"/>
          <a:chOff x="0" y="0"/>
          <a:chExt cx="0" cy="0"/>
        </a:xfrm>
      </p:grpSpPr>
      <p:sp>
        <p:nvSpPr>
          <p:cNvPr id="109" name="Google Shape;109;p24"/>
          <p:cNvSpPr txBox="1">
            <a:spLocks noGrp="1"/>
          </p:cNvSpPr>
          <p:nvPr>
            <p:ph type="body" idx="1"/>
          </p:nvPr>
        </p:nvSpPr>
        <p:spPr>
          <a:xfrm>
            <a:off x="320835" y="3954780"/>
            <a:ext cx="2030400" cy="970800"/>
          </a:xfrm>
          <a:prstGeom prst="rect">
            <a:avLst/>
          </a:prstGeom>
          <a:noFill/>
          <a:ln>
            <a:noFill/>
          </a:ln>
        </p:spPr>
        <p:txBody>
          <a:bodyPr spcFirstLastPara="1" wrap="square" lIns="0" tIns="0" rIns="0" bIns="0" anchor="b" anchorCtr="1">
            <a:noAutofit/>
          </a:bodyPr>
          <a:lstStyle>
            <a:lvl1pPr marL="457200" lvl="0" indent="-228600" algn="l" rtl="0">
              <a:lnSpc>
                <a:spcPct val="120000"/>
              </a:lnSpc>
              <a:spcBef>
                <a:spcPts val="800"/>
              </a:spcBef>
              <a:spcAft>
                <a:spcPts val="0"/>
              </a:spcAft>
              <a:buClr>
                <a:schemeClr val="dk1"/>
              </a:buClr>
              <a:buSzPts val="1500"/>
              <a:buNone/>
              <a:defRPr sz="1500"/>
            </a:lvl1pPr>
            <a:lvl2pPr marL="914400" lvl="1" indent="-317500" algn="l" rtl="0">
              <a:lnSpc>
                <a:spcPct val="120000"/>
              </a:lnSpc>
              <a:spcBef>
                <a:spcPts val="400"/>
              </a:spcBef>
              <a:spcAft>
                <a:spcPts val="0"/>
              </a:spcAft>
              <a:buClr>
                <a:schemeClr val="dk1"/>
              </a:buClr>
              <a:buSzPts val="1400"/>
              <a:buChar char="•"/>
              <a:defRPr/>
            </a:lvl2pPr>
            <a:lvl3pPr marL="1371600" lvl="2" indent="-317500" algn="l" rtl="0">
              <a:lnSpc>
                <a:spcPct val="120000"/>
              </a:lnSpc>
              <a:spcBef>
                <a:spcPts val="400"/>
              </a:spcBef>
              <a:spcAft>
                <a:spcPts val="0"/>
              </a:spcAft>
              <a:buClr>
                <a:schemeClr val="dk1"/>
              </a:buClr>
              <a:buSzPts val="1400"/>
              <a:buChar char="•"/>
              <a:defRPr/>
            </a:lvl3pPr>
            <a:lvl4pPr marL="1828800" lvl="3" indent="-317500" algn="l" rtl="0">
              <a:lnSpc>
                <a:spcPct val="120000"/>
              </a:lnSpc>
              <a:spcBef>
                <a:spcPts val="400"/>
              </a:spcBef>
              <a:spcAft>
                <a:spcPts val="0"/>
              </a:spcAft>
              <a:buClr>
                <a:schemeClr val="dk1"/>
              </a:buClr>
              <a:buSzPts val="1400"/>
              <a:buChar char="•"/>
              <a:defRPr/>
            </a:lvl4pPr>
            <a:lvl5pPr marL="2286000" lvl="4" indent="-317500" algn="l" rtl="0">
              <a:lnSpc>
                <a:spcPct val="12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0" name="Google Shape;110;p24"/>
          <p:cNvSpPr txBox="1">
            <a:spLocks noGrp="1"/>
          </p:cNvSpPr>
          <p:nvPr>
            <p:ph type="body" idx="2"/>
          </p:nvPr>
        </p:nvSpPr>
        <p:spPr>
          <a:xfrm>
            <a:off x="4152900" y="632461"/>
            <a:ext cx="4363800" cy="3227400"/>
          </a:xfrm>
          <a:prstGeom prst="rect">
            <a:avLst/>
          </a:prstGeom>
          <a:noFill/>
          <a:ln>
            <a:noFill/>
          </a:ln>
        </p:spPr>
        <p:txBody>
          <a:bodyPr spcFirstLastPara="1" wrap="square" lIns="68575" tIns="34275" rIns="68575" bIns="34275" anchor="t" anchorCtr="0">
            <a:normAutofit/>
          </a:bodyPr>
          <a:lstStyle>
            <a:lvl1pPr marL="457200" lvl="0" indent="-342900" algn="l" rtl="0">
              <a:lnSpc>
                <a:spcPct val="120000"/>
              </a:lnSpc>
              <a:spcBef>
                <a:spcPts val="800"/>
              </a:spcBef>
              <a:spcAft>
                <a:spcPts val="0"/>
              </a:spcAft>
              <a:buClr>
                <a:schemeClr val="dk1"/>
              </a:buClr>
              <a:buSzPts val="1800"/>
              <a:buChar char="•"/>
              <a:defRPr sz="1800" b="0" i="0">
                <a:solidFill>
                  <a:schemeClr val="dk1"/>
                </a:solidFill>
                <a:latin typeface="Arial"/>
                <a:ea typeface="Arial"/>
                <a:cs typeface="Arial"/>
                <a:sym typeface="Arial"/>
              </a:defRPr>
            </a:lvl1pPr>
            <a:lvl2pPr marL="914400" lvl="1" indent="-342900" algn="l" rtl="0">
              <a:lnSpc>
                <a:spcPct val="120000"/>
              </a:lnSpc>
              <a:spcBef>
                <a:spcPts val="400"/>
              </a:spcBef>
              <a:spcAft>
                <a:spcPts val="0"/>
              </a:spcAft>
              <a:buClr>
                <a:schemeClr val="dk1"/>
              </a:buClr>
              <a:buSzPts val="1800"/>
              <a:buChar char="•"/>
              <a:defRPr sz="1800" b="0" i="0">
                <a:solidFill>
                  <a:schemeClr val="dk1"/>
                </a:solidFill>
                <a:latin typeface="Arial"/>
                <a:ea typeface="Arial"/>
                <a:cs typeface="Arial"/>
                <a:sym typeface="Arial"/>
              </a:defRPr>
            </a:lvl2pPr>
            <a:lvl3pPr marL="1371600" lvl="2" indent="-342900" algn="l" rtl="0">
              <a:lnSpc>
                <a:spcPct val="120000"/>
              </a:lnSpc>
              <a:spcBef>
                <a:spcPts val="400"/>
              </a:spcBef>
              <a:spcAft>
                <a:spcPts val="0"/>
              </a:spcAft>
              <a:buClr>
                <a:schemeClr val="dk1"/>
              </a:buClr>
              <a:buSzPts val="1800"/>
              <a:buChar char="•"/>
              <a:defRPr sz="1800" b="0" i="0">
                <a:solidFill>
                  <a:schemeClr val="dk1"/>
                </a:solidFill>
                <a:latin typeface="Arial"/>
                <a:ea typeface="Arial"/>
                <a:cs typeface="Arial"/>
                <a:sym typeface="Arial"/>
              </a:defRPr>
            </a:lvl3pPr>
            <a:lvl4pPr marL="1828800" lvl="3" indent="-342900" algn="l" rtl="0">
              <a:lnSpc>
                <a:spcPct val="120000"/>
              </a:lnSpc>
              <a:spcBef>
                <a:spcPts val="400"/>
              </a:spcBef>
              <a:spcAft>
                <a:spcPts val="0"/>
              </a:spcAft>
              <a:buClr>
                <a:schemeClr val="dk1"/>
              </a:buClr>
              <a:buSzPts val="1800"/>
              <a:buChar char="•"/>
              <a:defRPr sz="1800" b="0" i="0">
                <a:solidFill>
                  <a:schemeClr val="dk1"/>
                </a:solidFill>
                <a:latin typeface="Arial"/>
                <a:ea typeface="Arial"/>
                <a:cs typeface="Arial"/>
                <a:sym typeface="Arial"/>
              </a:defRPr>
            </a:lvl4pPr>
            <a:lvl5pPr marL="2286000" lvl="4" indent="-342900" algn="l" rtl="0">
              <a:lnSpc>
                <a:spcPct val="120000"/>
              </a:lnSpc>
              <a:spcBef>
                <a:spcPts val="400"/>
              </a:spcBef>
              <a:spcAft>
                <a:spcPts val="0"/>
              </a:spcAft>
              <a:buClr>
                <a:schemeClr val="dk1"/>
              </a:buClr>
              <a:buSzPts val="1800"/>
              <a:buChar char="•"/>
              <a:defRPr sz="1800" b="0" i="0">
                <a:solidFill>
                  <a:schemeClr val="dk1"/>
                </a:solidFill>
                <a:latin typeface="Arial"/>
                <a:ea typeface="Arial"/>
                <a:cs typeface="Arial"/>
                <a:sym typeface="Arial"/>
              </a:defRPr>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11" name="Google Shape;111;p24"/>
          <p:cNvSpPr txBox="1">
            <a:spLocks noGrp="1"/>
          </p:cNvSpPr>
          <p:nvPr>
            <p:ph type="body" idx="3"/>
          </p:nvPr>
        </p:nvSpPr>
        <p:spPr>
          <a:xfrm>
            <a:off x="629841" y="1676400"/>
            <a:ext cx="3203100" cy="2183400"/>
          </a:xfrm>
          <a:prstGeom prst="rect">
            <a:avLst/>
          </a:prstGeom>
          <a:noFill/>
          <a:ln>
            <a:noFill/>
          </a:ln>
        </p:spPr>
        <p:txBody>
          <a:bodyPr spcFirstLastPara="1" wrap="square" lIns="68575" tIns="34275" rIns="68575" bIns="34275" anchor="t" anchorCtr="0">
            <a:normAutofit/>
          </a:bodyPr>
          <a:lstStyle>
            <a:lvl1pPr marL="457200" lvl="0" indent="-228600" algn="l" rtl="0">
              <a:lnSpc>
                <a:spcPct val="120000"/>
              </a:lnSpc>
              <a:spcBef>
                <a:spcPts val="8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228600" algn="l" rtl="0">
              <a:lnSpc>
                <a:spcPct val="120000"/>
              </a:lnSpc>
              <a:spcBef>
                <a:spcPts val="400"/>
              </a:spcBef>
              <a:spcAft>
                <a:spcPts val="0"/>
              </a:spcAft>
              <a:buClr>
                <a:schemeClr val="dk1"/>
              </a:buClr>
              <a:buSzPts val="1100"/>
              <a:buNone/>
              <a:defRPr sz="1100"/>
            </a:lvl2pPr>
            <a:lvl3pPr marL="1371600" lvl="2" indent="-228600" algn="l" rtl="0">
              <a:lnSpc>
                <a:spcPct val="120000"/>
              </a:lnSpc>
              <a:spcBef>
                <a:spcPts val="400"/>
              </a:spcBef>
              <a:spcAft>
                <a:spcPts val="0"/>
              </a:spcAft>
              <a:buClr>
                <a:schemeClr val="dk1"/>
              </a:buClr>
              <a:buSzPts val="900"/>
              <a:buNone/>
              <a:defRPr sz="900"/>
            </a:lvl3pPr>
            <a:lvl4pPr marL="1828800" lvl="3" indent="-228600" algn="l" rtl="0">
              <a:lnSpc>
                <a:spcPct val="120000"/>
              </a:lnSpc>
              <a:spcBef>
                <a:spcPts val="400"/>
              </a:spcBef>
              <a:spcAft>
                <a:spcPts val="0"/>
              </a:spcAft>
              <a:buClr>
                <a:schemeClr val="dk1"/>
              </a:buClr>
              <a:buSzPts val="800"/>
              <a:buNone/>
              <a:defRPr sz="800"/>
            </a:lvl4pPr>
            <a:lvl5pPr marL="2286000" lvl="4" indent="-228600" algn="l" rtl="0">
              <a:lnSpc>
                <a:spcPct val="12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12" name="Google Shape;112;p24"/>
          <p:cNvSpPr txBox="1">
            <a:spLocks noGrp="1"/>
          </p:cNvSpPr>
          <p:nvPr>
            <p:ph type="title"/>
          </p:nvPr>
        </p:nvSpPr>
        <p:spPr>
          <a:xfrm>
            <a:off x="629841" y="632460"/>
            <a:ext cx="3203100" cy="910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4E58A7"/>
              </a:buClr>
              <a:buSzPts val="3000"/>
              <a:buFont typeface="Arial"/>
              <a:buNone/>
              <a:defRPr sz="3000" b="1" i="0">
                <a:solidFill>
                  <a:srgbClr val="4E58A7"/>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1">
  <p:cSld name="Comparison">
    <p:spTree>
      <p:nvGrpSpPr>
        <p:cNvPr id="1" name="Shape 115"/>
        <p:cNvGrpSpPr/>
        <p:nvPr/>
      </p:nvGrpSpPr>
      <p:grpSpPr>
        <a:xfrm>
          <a:off x="0" y="0"/>
          <a:ext cx="0" cy="0"/>
          <a:chOff x="0" y="0"/>
          <a:chExt cx="0" cy="0"/>
        </a:xfrm>
      </p:grpSpPr>
      <p:sp>
        <p:nvSpPr>
          <p:cNvPr id="116" name="Google Shape;116;p26"/>
          <p:cNvSpPr txBox="1">
            <a:spLocks noGrp="1"/>
          </p:cNvSpPr>
          <p:nvPr>
            <p:ph type="body" idx="1"/>
          </p:nvPr>
        </p:nvSpPr>
        <p:spPr>
          <a:xfrm>
            <a:off x="320835" y="3954780"/>
            <a:ext cx="2030400" cy="970800"/>
          </a:xfrm>
          <a:prstGeom prst="rect">
            <a:avLst/>
          </a:prstGeom>
          <a:noFill/>
          <a:ln>
            <a:noFill/>
          </a:ln>
        </p:spPr>
        <p:txBody>
          <a:bodyPr spcFirstLastPara="1" wrap="square" lIns="0" tIns="0" rIns="0" bIns="0" anchor="b" anchorCtr="1">
            <a:noAutofit/>
          </a:bodyPr>
          <a:lstStyle>
            <a:lvl1pPr marL="457200" lvl="0" indent="-228600" algn="l" rtl="0">
              <a:lnSpc>
                <a:spcPct val="120000"/>
              </a:lnSpc>
              <a:spcBef>
                <a:spcPts val="800"/>
              </a:spcBef>
              <a:spcAft>
                <a:spcPts val="0"/>
              </a:spcAft>
              <a:buClr>
                <a:schemeClr val="dk1"/>
              </a:buClr>
              <a:buSzPts val="1500"/>
              <a:buNone/>
              <a:defRPr sz="1500"/>
            </a:lvl1pPr>
            <a:lvl2pPr marL="914400" lvl="1" indent="-317500" algn="l" rtl="0">
              <a:lnSpc>
                <a:spcPct val="120000"/>
              </a:lnSpc>
              <a:spcBef>
                <a:spcPts val="400"/>
              </a:spcBef>
              <a:spcAft>
                <a:spcPts val="0"/>
              </a:spcAft>
              <a:buClr>
                <a:schemeClr val="dk1"/>
              </a:buClr>
              <a:buSzPts val="1400"/>
              <a:buChar char="•"/>
              <a:defRPr/>
            </a:lvl2pPr>
            <a:lvl3pPr marL="1371600" lvl="2" indent="-317500" algn="l" rtl="0">
              <a:lnSpc>
                <a:spcPct val="120000"/>
              </a:lnSpc>
              <a:spcBef>
                <a:spcPts val="400"/>
              </a:spcBef>
              <a:spcAft>
                <a:spcPts val="0"/>
              </a:spcAft>
              <a:buClr>
                <a:schemeClr val="dk1"/>
              </a:buClr>
              <a:buSzPts val="1400"/>
              <a:buChar char="•"/>
              <a:defRPr/>
            </a:lvl3pPr>
            <a:lvl4pPr marL="1828800" lvl="3" indent="-317500" algn="l" rtl="0">
              <a:lnSpc>
                <a:spcPct val="120000"/>
              </a:lnSpc>
              <a:spcBef>
                <a:spcPts val="400"/>
              </a:spcBef>
              <a:spcAft>
                <a:spcPts val="0"/>
              </a:spcAft>
              <a:buClr>
                <a:schemeClr val="dk1"/>
              </a:buClr>
              <a:buSzPts val="1400"/>
              <a:buChar char="•"/>
              <a:defRPr/>
            </a:lvl4pPr>
            <a:lvl5pPr marL="2286000" lvl="4" indent="-317500" algn="l" rtl="0">
              <a:lnSpc>
                <a:spcPct val="12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7" name="Google Shape;117;p26"/>
          <p:cNvSpPr txBox="1">
            <a:spLocks noGrp="1"/>
          </p:cNvSpPr>
          <p:nvPr>
            <p:ph type="body" idx="2"/>
          </p:nvPr>
        </p:nvSpPr>
        <p:spPr>
          <a:xfrm>
            <a:off x="4629150" y="1772364"/>
            <a:ext cx="3887400" cy="2098500"/>
          </a:xfrm>
          <a:prstGeom prst="rect">
            <a:avLst/>
          </a:prstGeom>
          <a:noFill/>
          <a:ln>
            <a:noFill/>
          </a:ln>
        </p:spPr>
        <p:txBody>
          <a:bodyPr spcFirstLastPara="1" wrap="square" lIns="68575" tIns="34275" rIns="68575" bIns="34275" anchor="t" anchorCtr="0">
            <a:normAutofit/>
          </a:bodyPr>
          <a:lstStyle>
            <a:lvl1pPr marL="457200" lvl="0" indent="-342900" algn="l" rtl="0">
              <a:lnSpc>
                <a:spcPct val="120000"/>
              </a:lnSpc>
              <a:spcBef>
                <a:spcPts val="800"/>
              </a:spcBef>
              <a:spcAft>
                <a:spcPts val="0"/>
              </a:spcAft>
              <a:buClr>
                <a:schemeClr val="dk1"/>
              </a:buClr>
              <a:buSzPts val="1800"/>
              <a:buChar char="•"/>
              <a:defRPr sz="1800" b="0" i="0">
                <a:solidFill>
                  <a:schemeClr val="dk1"/>
                </a:solidFill>
                <a:latin typeface="Arial"/>
                <a:ea typeface="Arial"/>
                <a:cs typeface="Arial"/>
                <a:sym typeface="Arial"/>
              </a:defRPr>
            </a:lvl1pPr>
            <a:lvl2pPr marL="914400" lvl="1" indent="-342900" algn="l" rtl="0">
              <a:lnSpc>
                <a:spcPct val="120000"/>
              </a:lnSpc>
              <a:spcBef>
                <a:spcPts val="400"/>
              </a:spcBef>
              <a:spcAft>
                <a:spcPts val="0"/>
              </a:spcAft>
              <a:buClr>
                <a:schemeClr val="dk1"/>
              </a:buClr>
              <a:buSzPts val="1800"/>
              <a:buChar char="•"/>
              <a:defRPr sz="1800" b="0" i="0">
                <a:solidFill>
                  <a:schemeClr val="dk1"/>
                </a:solidFill>
                <a:latin typeface="Arial"/>
                <a:ea typeface="Arial"/>
                <a:cs typeface="Arial"/>
                <a:sym typeface="Arial"/>
              </a:defRPr>
            </a:lvl2pPr>
            <a:lvl3pPr marL="1371600" lvl="2" indent="-342900" algn="l" rtl="0">
              <a:lnSpc>
                <a:spcPct val="120000"/>
              </a:lnSpc>
              <a:spcBef>
                <a:spcPts val="400"/>
              </a:spcBef>
              <a:spcAft>
                <a:spcPts val="0"/>
              </a:spcAft>
              <a:buClr>
                <a:schemeClr val="dk1"/>
              </a:buClr>
              <a:buSzPts val="1800"/>
              <a:buChar char="•"/>
              <a:defRPr sz="1800" b="0" i="0">
                <a:solidFill>
                  <a:schemeClr val="dk1"/>
                </a:solidFill>
                <a:latin typeface="Arial"/>
                <a:ea typeface="Arial"/>
                <a:cs typeface="Arial"/>
                <a:sym typeface="Arial"/>
              </a:defRPr>
            </a:lvl3pPr>
            <a:lvl4pPr marL="1828800" lvl="3" indent="-342900" algn="l" rtl="0">
              <a:lnSpc>
                <a:spcPct val="120000"/>
              </a:lnSpc>
              <a:spcBef>
                <a:spcPts val="400"/>
              </a:spcBef>
              <a:spcAft>
                <a:spcPts val="0"/>
              </a:spcAft>
              <a:buClr>
                <a:schemeClr val="dk1"/>
              </a:buClr>
              <a:buSzPts val="1800"/>
              <a:buChar char="•"/>
              <a:defRPr sz="1800" b="0" i="0">
                <a:solidFill>
                  <a:schemeClr val="dk1"/>
                </a:solidFill>
                <a:latin typeface="Arial"/>
                <a:ea typeface="Arial"/>
                <a:cs typeface="Arial"/>
                <a:sym typeface="Arial"/>
              </a:defRPr>
            </a:lvl4pPr>
            <a:lvl5pPr marL="2286000" lvl="4" indent="-342900" algn="l" rtl="0">
              <a:lnSpc>
                <a:spcPct val="120000"/>
              </a:lnSpc>
              <a:spcBef>
                <a:spcPts val="400"/>
              </a:spcBef>
              <a:spcAft>
                <a:spcPts val="0"/>
              </a:spcAft>
              <a:buClr>
                <a:schemeClr val="dk1"/>
              </a:buClr>
              <a:buSzPts val="1800"/>
              <a:buChar char="•"/>
              <a:defRPr sz="1800" b="0" i="0">
                <a:solidFill>
                  <a:schemeClr val="dk1"/>
                </a:solidFill>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8" name="Google Shape;118;p26"/>
          <p:cNvSpPr txBox="1">
            <a:spLocks noGrp="1"/>
          </p:cNvSpPr>
          <p:nvPr>
            <p:ph type="body" idx="3"/>
          </p:nvPr>
        </p:nvSpPr>
        <p:spPr>
          <a:xfrm>
            <a:off x="4629150" y="1272539"/>
            <a:ext cx="3887400" cy="381000"/>
          </a:xfrm>
          <a:prstGeom prst="rect">
            <a:avLst/>
          </a:prstGeom>
          <a:noFill/>
          <a:ln>
            <a:noFill/>
          </a:ln>
        </p:spPr>
        <p:txBody>
          <a:bodyPr spcFirstLastPara="1" wrap="square" lIns="68575" tIns="34275" rIns="68575" bIns="34275" anchor="b" anchorCtr="0">
            <a:normAutofit/>
          </a:bodyPr>
          <a:lstStyle>
            <a:lvl1pPr marL="457200" lvl="0" indent="-228600" algn="l" rtl="0">
              <a:lnSpc>
                <a:spcPct val="120000"/>
              </a:lnSpc>
              <a:spcBef>
                <a:spcPts val="800"/>
              </a:spcBef>
              <a:spcAft>
                <a:spcPts val="0"/>
              </a:spcAft>
              <a:buClr>
                <a:schemeClr val="dk1"/>
              </a:buClr>
              <a:buSzPts val="1800"/>
              <a:buNone/>
              <a:defRPr sz="1800" b="1" i="0">
                <a:latin typeface="Arial"/>
                <a:ea typeface="Arial"/>
                <a:cs typeface="Arial"/>
                <a:sym typeface="Arial"/>
              </a:defRPr>
            </a:lvl1pPr>
            <a:lvl2pPr marL="914400" lvl="1" indent="-228600" algn="l" rtl="0">
              <a:lnSpc>
                <a:spcPct val="120000"/>
              </a:lnSpc>
              <a:spcBef>
                <a:spcPts val="400"/>
              </a:spcBef>
              <a:spcAft>
                <a:spcPts val="0"/>
              </a:spcAft>
              <a:buClr>
                <a:schemeClr val="dk1"/>
              </a:buClr>
              <a:buSzPts val="1500"/>
              <a:buNone/>
              <a:defRPr sz="1500" b="1"/>
            </a:lvl2pPr>
            <a:lvl3pPr marL="1371600" lvl="2" indent="-228600" algn="l" rtl="0">
              <a:lnSpc>
                <a:spcPct val="120000"/>
              </a:lnSpc>
              <a:spcBef>
                <a:spcPts val="400"/>
              </a:spcBef>
              <a:spcAft>
                <a:spcPts val="0"/>
              </a:spcAft>
              <a:buClr>
                <a:schemeClr val="dk1"/>
              </a:buClr>
              <a:buSzPts val="1400"/>
              <a:buNone/>
              <a:defRPr sz="1400" b="1"/>
            </a:lvl3pPr>
            <a:lvl4pPr marL="1828800" lvl="3" indent="-228600" algn="l" rtl="0">
              <a:lnSpc>
                <a:spcPct val="120000"/>
              </a:lnSpc>
              <a:spcBef>
                <a:spcPts val="400"/>
              </a:spcBef>
              <a:spcAft>
                <a:spcPts val="0"/>
              </a:spcAft>
              <a:buClr>
                <a:schemeClr val="dk1"/>
              </a:buClr>
              <a:buSzPts val="1200"/>
              <a:buNone/>
              <a:defRPr sz="1200" b="1"/>
            </a:lvl4pPr>
            <a:lvl5pPr marL="2286000" lvl="4" indent="-228600" algn="l" rtl="0">
              <a:lnSpc>
                <a:spcPct val="12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19" name="Google Shape;119;p26"/>
          <p:cNvSpPr txBox="1">
            <a:spLocks noGrp="1"/>
          </p:cNvSpPr>
          <p:nvPr>
            <p:ph type="body" idx="4"/>
          </p:nvPr>
        </p:nvSpPr>
        <p:spPr>
          <a:xfrm>
            <a:off x="629841" y="1772363"/>
            <a:ext cx="3868500" cy="2098500"/>
          </a:xfrm>
          <a:prstGeom prst="rect">
            <a:avLst/>
          </a:prstGeom>
          <a:noFill/>
          <a:ln>
            <a:noFill/>
          </a:ln>
        </p:spPr>
        <p:txBody>
          <a:bodyPr spcFirstLastPara="1" wrap="square" lIns="68575" tIns="34275" rIns="68575" bIns="34275" anchor="t" anchorCtr="0">
            <a:normAutofit/>
          </a:bodyPr>
          <a:lstStyle>
            <a:lvl1pPr marL="457200" lvl="0" indent="-342900" algn="l" rtl="0">
              <a:lnSpc>
                <a:spcPct val="120000"/>
              </a:lnSpc>
              <a:spcBef>
                <a:spcPts val="800"/>
              </a:spcBef>
              <a:spcAft>
                <a:spcPts val="0"/>
              </a:spcAft>
              <a:buClr>
                <a:schemeClr val="dk1"/>
              </a:buClr>
              <a:buSzPts val="1800"/>
              <a:buChar char="•"/>
              <a:defRPr sz="1800" b="0" i="0">
                <a:latin typeface="Arial"/>
                <a:ea typeface="Arial"/>
                <a:cs typeface="Arial"/>
                <a:sym typeface="Arial"/>
              </a:defRPr>
            </a:lvl1pPr>
            <a:lvl2pPr marL="914400" lvl="1" indent="-342900" algn="l" rtl="0">
              <a:lnSpc>
                <a:spcPct val="120000"/>
              </a:lnSpc>
              <a:spcBef>
                <a:spcPts val="400"/>
              </a:spcBef>
              <a:spcAft>
                <a:spcPts val="0"/>
              </a:spcAft>
              <a:buClr>
                <a:schemeClr val="dk1"/>
              </a:buClr>
              <a:buSzPts val="1800"/>
              <a:buChar char="•"/>
              <a:defRPr sz="1800" b="0" i="0">
                <a:latin typeface="Arial"/>
                <a:ea typeface="Arial"/>
                <a:cs typeface="Arial"/>
                <a:sym typeface="Arial"/>
              </a:defRPr>
            </a:lvl2pPr>
            <a:lvl3pPr marL="1371600" lvl="2" indent="-342900" algn="l" rtl="0">
              <a:lnSpc>
                <a:spcPct val="120000"/>
              </a:lnSpc>
              <a:spcBef>
                <a:spcPts val="400"/>
              </a:spcBef>
              <a:spcAft>
                <a:spcPts val="0"/>
              </a:spcAft>
              <a:buClr>
                <a:schemeClr val="dk1"/>
              </a:buClr>
              <a:buSzPts val="1800"/>
              <a:buChar char="•"/>
              <a:defRPr sz="1800" b="0" i="0">
                <a:latin typeface="Arial"/>
                <a:ea typeface="Arial"/>
                <a:cs typeface="Arial"/>
                <a:sym typeface="Arial"/>
              </a:defRPr>
            </a:lvl3pPr>
            <a:lvl4pPr marL="1828800" lvl="3" indent="-342900" algn="l" rtl="0">
              <a:lnSpc>
                <a:spcPct val="120000"/>
              </a:lnSpc>
              <a:spcBef>
                <a:spcPts val="400"/>
              </a:spcBef>
              <a:spcAft>
                <a:spcPts val="0"/>
              </a:spcAft>
              <a:buClr>
                <a:schemeClr val="dk1"/>
              </a:buClr>
              <a:buSzPts val="1800"/>
              <a:buChar char="•"/>
              <a:defRPr sz="1800" b="0" i="0">
                <a:latin typeface="Arial"/>
                <a:ea typeface="Arial"/>
                <a:cs typeface="Arial"/>
                <a:sym typeface="Arial"/>
              </a:defRPr>
            </a:lvl4pPr>
            <a:lvl5pPr marL="2286000" lvl="4" indent="-342900" algn="l" rtl="0">
              <a:lnSpc>
                <a:spcPct val="120000"/>
              </a:lnSpc>
              <a:spcBef>
                <a:spcPts val="400"/>
              </a:spcBef>
              <a:spcAft>
                <a:spcPts val="0"/>
              </a:spcAft>
              <a:buClr>
                <a:schemeClr val="dk1"/>
              </a:buClr>
              <a:buSzPts val="1800"/>
              <a:buChar char="•"/>
              <a:defRPr sz="1800" b="0" i="0">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0" name="Google Shape;120;p26"/>
          <p:cNvSpPr txBox="1">
            <a:spLocks noGrp="1"/>
          </p:cNvSpPr>
          <p:nvPr>
            <p:ph type="body" idx="5"/>
          </p:nvPr>
        </p:nvSpPr>
        <p:spPr>
          <a:xfrm>
            <a:off x="629841" y="1272539"/>
            <a:ext cx="3868500" cy="381000"/>
          </a:xfrm>
          <a:prstGeom prst="rect">
            <a:avLst/>
          </a:prstGeom>
          <a:noFill/>
          <a:ln>
            <a:noFill/>
          </a:ln>
        </p:spPr>
        <p:txBody>
          <a:bodyPr spcFirstLastPara="1" wrap="square" lIns="68575" tIns="34275" rIns="68575" bIns="34275" anchor="b" anchorCtr="0">
            <a:normAutofit/>
          </a:bodyPr>
          <a:lstStyle>
            <a:lvl1pPr marL="457200" lvl="0" indent="-228600" algn="l" rtl="0">
              <a:lnSpc>
                <a:spcPct val="120000"/>
              </a:lnSpc>
              <a:spcBef>
                <a:spcPts val="800"/>
              </a:spcBef>
              <a:spcAft>
                <a:spcPts val="0"/>
              </a:spcAft>
              <a:buClr>
                <a:schemeClr val="dk1"/>
              </a:buClr>
              <a:buSzPts val="1800"/>
              <a:buNone/>
              <a:defRPr sz="1800" b="1" i="0">
                <a:latin typeface="Arial"/>
                <a:ea typeface="Arial"/>
                <a:cs typeface="Arial"/>
                <a:sym typeface="Arial"/>
              </a:defRPr>
            </a:lvl1pPr>
            <a:lvl2pPr marL="914400" lvl="1" indent="-228600" algn="l" rtl="0">
              <a:lnSpc>
                <a:spcPct val="120000"/>
              </a:lnSpc>
              <a:spcBef>
                <a:spcPts val="400"/>
              </a:spcBef>
              <a:spcAft>
                <a:spcPts val="0"/>
              </a:spcAft>
              <a:buClr>
                <a:schemeClr val="dk1"/>
              </a:buClr>
              <a:buSzPts val="1500"/>
              <a:buNone/>
              <a:defRPr sz="1500" b="1"/>
            </a:lvl2pPr>
            <a:lvl3pPr marL="1371600" lvl="2" indent="-228600" algn="l" rtl="0">
              <a:lnSpc>
                <a:spcPct val="120000"/>
              </a:lnSpc>
              <a:spcBef>
                <a:spcPts val="400"/>
              </a:spcBef>
              <a:spcAft>
                <a:spcPts val="0"/>
              </a:spcAft>
              <a:buClr>
                <a:schemeClr val="dk1"/>
              </a:buClr>
              <a:buSzPts val="1400"/>
              <a:buNone/>
              <a:defRPr sz="1400" b="1"/>
            </a:lvl3pPr>
            <a:lvl4pPr marL="1828800" lvl="3" indent="-228600" algn="l" rtl="0">
              <a:lnSpc>
                <a:spcPct val="120000"/>
              </a:lnSpc>
              <a:spcBef>
                <a:spcPts val="400"/>
              </a:spcBef>
              <a:spcAft>
                <a:spcPts val="0"/>
              </a:spcAft>
              <a:buClr>
                <a:schemeClr val="dk1"/>
              </a:buClr>
              <a:buSzPts val="1200"/>
              <a:buNone/>
              <a:defRPr sz="1200" b="1"/>
            </a:lvl4pPr>
            <a:lvl5pPr marL="2286000" lvl="4" indent="-228600" algn="l" rtl="0">
              <a:lnSpc>
                <a:spcPct val="12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21" name="Google Shape;121;p26"/>
          <p:cNvSpPr txBox="1">
            <a:spLocks noGrp="1"/>
          </p:cNvSpPr>
          <p:nvPr>
            <p:ph type="title"/>
          </p:nvPr>
        </p:nvSpPr>
        <p:spPr>
          <a:xfrm>
            <a:off x="629841" y="426720"/>
            <a:ext cx="7886700" cy="7269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4E58A7"/>
              </a:buClr>
              <a:buSzPts val="3600"/>
              <a:buFont typeface="Arial"/>
              <a:buNone/>
              <a:defRPr b="1" i="0">
                <a:solidFill>
                  <a:srgbClr val="4E58A7"/>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7BABB-53DC-432A-89A3-B4F78F352FD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E1115F7-4931-43A3-B113-5418ECCE33F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BF6E9FC-4721-4D5A-A0D8-56F1E707C482}"/>
              </a:ext>
            </a:extLst>
          </p:cNvPr>
          <p:cNvSpPr>
            <a:spLocks noGrp="1"/>
          </p:cNvSpPr>
          <p:nvPr>
            <p:ph type="dt" sz="half" idx="10"/>
          </p:nvPr>
        </p:nvSpPr>
        <p:spPr/>
        <p:txBody>
          <a:bodyPr/>
          <a:lstStyle/>
          <a:p>
            <a:fld id="{6F999A63-B822-4D79-A385-C72E0D4EB863}" type="datetimeFigureOut">
              <a:rPr lang="en-US" smtClean="0"/>
              <a:t>5/18/2026</a:t>
            </a:fld>
            <a:endParaRPr lang="en-US"/>
          </a:p>
        </p:txBody>
      </p:sp>
      <p:sp>
        <p:nvSpPr>
          <p:cNvPr id="5" name="Footer Placeholder 4">
            <a:extLst>
              <a:ext uri="{FF2B5EF4-FFF2-40B4-BE49-F238E27FC236}">
                <a16:creationId xmlns:a16="http://schemas.microsoft.com/office/drawing/2014/main" id="{EC5A965C-3636-4662-A4A8-BCBD108A4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8EFD4B-F5F6-465D-BBDC-A039F8BC4B9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2932560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57762-34AC-4907-B97A-4ECFD0C761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6016AD-0EEA-4877-92BD-4DCA36FFC1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0C794-C6C4-4D5B-8C49-73ECC771418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74187CB-BB3A-41BE-9DF3-381A353D3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F9BFC7-02A8-4F7F-972E-AFDEEACF2144}"/>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65826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E7E0-BD7D-4632-99CE-6C02C99BAB4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1DCD674-3D82-409B-8CE9-220FA3C671B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60D26F-89E6-42AA-879D-25429BF8E274}"/>
              </a:ext>
            </a:extLst>
          </p:cNvPr>
          <p:cNvSpPr>
            <a:spLocks noGrp="1"/>
          </p:cNvSpPr>
          <p:nvPr>
            <p:ph type="dt" sz="half" idx="10"/>
          </p:nvPr>
        </p:nvSpPr>
        <p:spPr/>
        <p:txBody>
          <a:bodyPr/>
          <a:lstStyle/>
          <a:p>
            <a:fld id="{6F999A63-B822-4D79-A385-C72E0D4EB863}" type="datetimeFigureOut">
              <a:rPr lang="en-US" smtClean="0"/>
              <a:t>5/18/2026</a:t>
            </a:fld>
            <a:endParaRPr lang="en-US"/>
          </a:p>
        </p:txBody>
      </p:sp>
      <p:sp>
        <p:nvSpPr>
          <p:cNvPr id="5" name="Footer Placeholder 4">
            <a:extLst>
              <a:ext uri="{FF2B5EF4-FFF2-40B4-BE49-F238E27FC236}">
                <a16:creationId xmlns:a16="http://schemas.microsoft.com/office/drawing/2014/main" id="{8D679E1C-4359-4DD4-9F60-A18A81643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DB0F6-C88C-4A12-86E3-49283A7D383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5164955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FAD20-A2F1-49B3-A0A1-8C4E62059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8508E7-D60B-45FC-B47C-CEBA9C385A40}"/>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60CD4A-7CCA-4373-9FA5-FF9CBAFD074F}"/>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9D5DBE-9A71-4F40-9AD5-3FC1EAD24D2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DDE6D77-C0E6-4FE1-9922-4853C8C557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762696-F6FD-43DF-AB8E-BBD174C8944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13360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DC04-CD91-4AB5-A2FD-AD9ABD1659B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33CB6A-5744-40CF-9D08-ACBEC27AF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676CB93-8FAE-4E40-BBED-39CDF851B113}"/>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28EE49-2DB7-4A5E-A864-34F589E9E22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68B7087-C8D8-4CA3-841E-002825245ACD}"/>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83F92B-935C-49E8-8714-385E35166EA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B06825E-4417-4DDD-8B91-EB8DB85565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E80C06-05CC-451C-B3D6-72AD1807496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76716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050CF-CCB1-4202-A39A-EDD1FCD7CC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3703A5-68BB-4315-903F-ADEA00197FE8}"/>
              </a:ext>
            </a:extLst>
          </p:cNvPr>
          <p:cNvSpPr>
            <a:spLocks noGrp="1"/>
          </p:cNvSpPr>
          <p:nvPr>
            <p:ph type="dt" sz="half" idx="10"/>
          </p:nvPr>
        </p:nvSpPr>
        <p:spPr/>
        <p:txBody>
          <a:bodyPr/>
          <a:lstStyle/>
          <a:p>
            <a:fld id="{6F999A63-B822-4D79-A385-C72E0D4EB863}" type="datetimeFigureOut">
              <a:rPr lang="en-US" smtClean="0"/>
              <a:t>5/18/2026</a:t>
            </a:fld>
            <a:endParaRPr lang="en-US"/>
          </a:p>
        </p:txBody>
      </p:sp>
      <p:sp>
        <p:nvSpPr>
          <p:cNvPr id="4" name="Footer Placeholder 3">
            <a:extLst>
              <a:ext uri="{FF2B5EF4-FFF2-40B4-BE49-F238E27FC236}">
                <a16:creationId xmlns:a16="http://schemas.microsoft.com/office/drawing/2014/main" id="{DC6FB584-DD95-4E88-9783-C2F01BD8CC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7847FE-D784-4220-8FE5-6212EE40AEA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2282244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3F68A1-34AE-4AF2-9F63-AEC114839294}"/>
              </a:ext>
            </a:extLst>
          </p:cNvPr>
          <p:cNvSpPr>
            <a:spLocks noGrp="1"/>
          </p:cNvSpPr>
          <p:nvPr>
            <p:ph type="dt" sz="half" idx="10"/>
          </p:nvPr>
        </p:nvSpPr>
        <p:spPr/>
        <p:txBody>
          <a:bodyPr/>
          <a:lstStyle/>
          <a:p>
            <a:fld id="{6F999A63-B822-4D79-A385-C72E0D4EB863}" type="datetimeFigureOut">
              <a:rPr lang="en-US" smtClean="0"/>
              <a:t>5/18/2026</a:t>
            </a:fld>
            <a:endParaRPr lang="en-US"/>
          </a:p>
        </p:txBody>
      </p:sp>
      <p:sp>
        <p:nvSpPr>
          <p:cNvPr id="3" name="Footer Placeholder 2">
            <a:extLst>
              <a:ext uri="{FF2B5EF4-FFF2-40B4-BE49-F238E27FC236}">
                <a16:creationId xmlns:a16="http://schemas.microsoft.com/office/drawing/2014/main" id="{D83EFB01-C7CC-4271-AED0-B87C6FADCD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240053-1A23-4FC4-8B34-D81EF6B8C46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066643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16912-A3E7-461B-91D7-3A42F683078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FF76D8F-5866-49F0-92D4-DA6D1F76E97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AD0821-8957-4C32-AE82-192F63A9FB3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A6D07FA-C3FC-4677-B69A-8BF4061A99BB}"/>
              </a:ext>
            </a:extLst>
          </p:cNvPr>
          <p:cNvSpPr>
            <a:spLocks noGrp="1"/>
          </p:cNvSpPr>
          <p:nvPr>
            <p:ph type="dt" sz="half" idx="10"/>
          </p:nvPr>
        </p:nvSpPr>
        <p:spPr/>
        <p:txBody>
          <a:bodyPr/>
          <a:lstStyle/>
          <a:p>
            <a:fld id="{6F999A63-B822-4D79-A385-C72E0D4EB863}" type="datetimeFigureOut">
              <a:rPr lang="en-US" smtClean="0"/>
              <a:t>5/18/2026</a:t>
            </a:fld>
            <a:endParaRPr lang="en-US"/>
          </a:p>
        </p:txBody>
      </p:sp>
      <p:sp>
        <p:nvSpPr>
          <p:cNvPr id="6" name="Footer Placeholder 5">
            <a:extLst>
              <a:ext uri="{FF2B5EF4-FFF2-40B4-BE49-F238E27FC236}">
                <a16:creationId xmlns:a16="http://schemas.microsoft.com/office/drawing/2014/main" id="{43DA6EEC-BDCF-45E0-82F1-0227160A0F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DE820A-337B-4A15-81ED-9918E695BBC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4258618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60"/>
        <p:cNvGrpSpPr/>
        <p:nvPr/>
      </p:nvGrpSpPr>
      <p:grpSpPr>
        <a:xfrm>
          <a:off x="0" y="0"/>
          <a:ext cx="0" cy="0"/>
          <a:chOff x="0" y="0"/>
          <a:chExt cx="0" cy="0"/>
        </a:xfrm>
      </p:grpSpPr>
      <p:sp>
        <p:nvSpPr>
          <p:cNvPr id="61" name="Google Shape;61;p16"/>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AAD7-D50C-487D-BD89-E26EE78C969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D9B6179-47D7-4FEB-A6EF-DC95B74D91B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A61C0DF-23CE-4A30-A056-647ED0F312E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44602B9-48C6-4879-ADB0-682789B83C47}"/>
              </a:ext>
            </a:extLst>
          </p:cNvPr>
          <p:cNvSpPr>
            <a:spLocks noGrp="1"/>
          </p:cNvSpPr>
          <p:nvPr>
            <p:ph type="dt" sz="half" idx="10"/>
          </p:nvPr>
        </p:nvSpPr>
        <p:spPr/>
        <p:txBody>
          <a:bodyPr/>
          <a:lstStyle/>
          <a:p>
            <a:fld id="{6F999A63-B822-4D79-A385-C72E0D4EB863}" type="datetimeFigureOut">
              <a:rPr lang="en-US" smtClean="0"/>
              <a:t>5/18/2026</a:t>
            </a:fld>
            <a:endParaRPr lang="en-US"/>
          </a:p>
        </p:txBody>
      </p:sp>
      <p:sp>
        <p:nvSpPr>
          <p:cNvPr id="6" name="Footer Placeholder 5">
            <a:extLst>
              <a:ext uri="{FF2B5EF4-FFF2-40B4-BE49-F238E27FC236}">
                <a16:creationId xmlns:a16="http://schemas.microsoft.com/office/drawing/2014/main" id="{98FACCFC-B73C-4596-B048-B36B0712F5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A418DE-F3BA-4FED-91EE-C4E1D5846EF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0747137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FBE8-CF95-41F4-BC9D-B54743ED3C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5A2B5D-58C0-4E5E-B621-E6FA7B9790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1154B-218D-4B6B-B5A7-36290E6FDCD4}"/>
              </a:ext>
            </a:extLst>
          </p:cNvPr>
          <p:cNvSpPr>
            <a:spLocks noGrp="1"/>
          </p:cNvSpPr>
          <p:nvPr>
            <p:ph type="dt" sz="half" idx="10"/>
          </p:nvPr>
        </p:nvSpPr>
        <p:spPr/>
        <p:txBody>
          <a:bodyPr/>
          <a:lstStyle/>
          <a:p>
            <a:fld id="{6F999A63-B822-4D79-A385-C72E0D4EB863}" type="datetimeFigureOut">
              <a:rPr lang="en-US" smtClean="0"/>
              <a:t>5/18/2026</a:t>
            </a:fld>
            <a:endParaRPr lang="en-US"/>
          </a:p>
        </p:txBody>
      </p:sp>
      <p:sp>
        <p:nvSpPr>
          <p:cNvPr id="5" name="Footer Placeholder 4">
            <a:extLst>
              <a:ext uri="{FF2B5EF4-FFF2-40B4-BE49-F238E27FC236}">
                <a16:creationId xmlns:a16="http://schemas.microsoft.com/office/drawing/2014/main" id="{C100CA98-0829-4249-A820-1F408803C1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A0E00-EE56-468D-8557-96B46300AC0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26382749"/>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3A1F7B-6324-44C4-B6BF-655A60F88E0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252F84-BE53-41C7-BD76-A4B5FF273F14}"/>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EAC86-ADA7-476A-A3CA-512107C7F80B}"/>
              </a:ext>
            </a:extLst>
          </p:cNvPr>
          <p:cNvSpPr>
            <a:spLocks noGrp="1"/>
          </p:cNvSpPr>
          <p:nvPr>
            <p:ph type="dt" sz="half" idx="10"/>
          </p:nvPr>
        </p:nvSpPr>
        <p:spPr/>
        <p:txBody>
          <a:bodyPr/>
          <a:lstStyle/>
          <a:p>
            <a:fld id="{6F999A63-B822-4D79-A385-C72E0D4EB863}" type="datetimeFigureOut">
              <a:rPr lang="en-US" smtClean="0"/>
              <a:t>5/18/2026</a:t>
            </a:fld>
            <a:endParaRPr lang="en-US"/>
          </a:p>
        </p:txBody>
      </p:sp>
      <p:sp>
        <p:nvSpPr>
          <p:cNvPr id="5" name="Footer Placeholder 4">
            <a:extLst>
              <a:ext uri="{FF2B5EF4-FFF2-40B4-BE49-F238E27FC236}">
                <a16:creationId xmlns:a16="http://schemas.microsoft.com/office/drawing/2014/main" id="{5EA65AFE-17AF-4545-BE8B-AD7E9C84E5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59B6D-FAC9-47D4-8E9D-60565A0F3FA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26282663"/>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56"/>
        <p:cNvGrpSpPr/>
        <p:nvPr/>
      </p:nvGrpSpPr>
      <p:grpSpPr>
        <a:xfrm>
          <a:off x="0" y="0"/>
          <a:ext cx="0" cy="0"/>
          <a:chOff x="0" y="0"/>
          <a:chExt cx="0" cy="0"/>
        </a:xfrm>
      </p:grpSpPr>
      <p:sp>
        <p:nvSpPr>
          <p:cNvPr id="58" name="Google Shape;58;p15"/>
          <p:cNvSpPr txBox="1">
            <a:spLocks noGrp="1"/>
          </p:cNvSpPr>
          <p:nvPr>
            <p:ph type="sldNum" idx="12"/>
          </p:nvPr>
        </p:nvSpPr>
        <p:spPr>
          <a:xfrm>
            <a:off x="6904250" y="55175"/>
            <a:ext cx="1849200" cy="281700"/>
          </a:xfrm>
          <a:prstGeom prst="rect">
            <a:avLst/>
          </a:prstGeom>
          <a:noFill/>
          <a:ln>
            <a:noFill/>
          </a:ln>
        </p:spPr>
        <p:txBody>
          <a:bodyPr spcFirstLastPara="1" wrap="square" lIns="68575" tIns="68575" rIns="68575" bIns="68575" anchor="t" anchorCtr="0">
            <a:noAutofit/>
          </a:bodyPr>
          <a:lstStyle>
            <a:lvl1pPr marL="0" marR="0" lvl="0"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venir"/>
                <a:ea typeface="Avenir"/>
                <a:cs typeface="Avenir"/>
                <a:sym typeface="Avenir"/>
              </a:defRPr>
            </a:lvl1pPr>
            <a:lvl2pPr marL="0" marR="0" lvl="1"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venir"/>
                <a:ea typeface="Avenir"/>
                <a:cs typeface="Avenir"/>
                <a:sym typeface="Avenir"/>
              </a:defRPr>
            </a:lvl2pPr>
            <a:lvl3pPr marL="0" marR="0" lvl="2"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venir"/>
                <a:ea typeface="Avenir"/>
                <a:cs typeface="Avenir"/>
                <a:sym typeface="Avenir"/>
              </a:defRPr>
            </a:lvl3pPr>
            <a:lvl4pPr marL="0" marR="0" lvl="3"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venir"/>
                <a:ea typeface="Avenir"/>
                <a:cs typeface="Avenir"/>
                <a:sym typeface="Avenir"/>
              </a:defRPr>
            </a:lvl4pPr>
            <a:lvl5pPr marL="0" marR="0" lvl="4"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venir"/>
                <a:ea typeface="Avenir"/>
                <a:cs typeface="Avenir"/>
                <a:sym typeface="Avenir"/>
              </a:defRPr>
            </a:lvl5pPr>
            <a:lvl6pPr marL="0" marR="0" lvl="5"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venir"/>
                <a:ea typeface="Avenir"/>
                <a:cs typeface="Avenir"/>
                <a:sym typeface="Avenir"/>
              </a:defRPr>
            </a:lvl6pPr>
            <a:lvl7pPr marL="0" marR="0" lvl="6"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venir"/>
                <a:ea typeface="Avenir"/>
                <a:cs typeface="Avenir"/>
                <a:sym typeface="Avenir"/>
              </a:defRPr>
            </a:lvl7pPr>
            <a:lvl8pPr marL="0" marR="0" lvl="7"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venir"/>
                <a:ea typeface="Avenir"/>
                <a:cs typeface="Avenir"/>
                <a:sym typeface="Avenir"/>
              </a:defRPr>
            </a:lvl8pPr>
            <a:lvl9pPr marL="0" marR="0" lvl="8"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venir"/>
                <a:ea typeface="Avenir"/>
                <a:cs typeface="Avenir"/>
                <a:sym typeface="Avenir"/>
              </a:defRPr>
            </a:lvl9pPr>
          </a:lstStyle>
          <a:p>
            <a:pPr marL="0" lvl="0" indent="0" algn="l" rtl="0">
              <a:spcBef>
                <a:spcPts val="0"/>
              </a:spcBef>
              <a:spcAft>
                <a:spcPts val="0"/>
              </a:spcAft>
              <a:buNone/>
            </a:pPr>
            <a:r>
              <a:rPr lang="en"/>
              <a:t>KCDD Brand Identity Style Guide  |</a:t>
            </a:r>
            <a:endParaRPr sz="1000">
              <a:solidFill>
                <a:schemeClr val="dk2"/>
              </a:solidFill>
              <a:latin typeface="Arial"/>
              <a:ea typeface="Arial"/>
              <a:cs typeface="Arial"/>
              <a:sym typeface="Arial"/>
            </a:endParaRPr>
          </a:p>
        </p:txBody>
      </p:sp>
      <p:sp>
        <p:nvSpPr>
          <p:cNvPr id="59" name="Google Shape;59;p15"/>
          <p:cNvSpPr txBox="1">
            <a:spLocks noGrp="1"/>
          </p:cNvSpPr>
          <p:nvPr>
            <p:ph type="sldNum" idx="2"/>
          </p:nvPr>
        </p:nvSpPr>
        <p:spPr>
          <a:xfrm>
            <a:off x="8595309" y="55176"/>
            <a:ext cx="548700" cy="393600"/>
          </a:xfrm>
          <a:prstGeom prst="rect">
            <a:avLst/>
          </a:prstGeom>
          <a:noFill/>
          <a:ln>
            <a:noFill/>
          </a:ln>
        </p:spPr>
        <p:txBody>
          <a:bodyPr spcFirstLastPara="1" wrap="square" lIns="68575" tIns="68575" rIns="68575" bIns="68575" anchor="t" anchorCtr="0">
            <a:noAutofit/>
          </a:bodyPr>
          <a:lstStyle>
            <a:lvl1pPr marL="0" marR="0" lvl="0"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800" b="0" i="0" u="none" strike="noStrike" cap="none">
                <a:solidFill>
                  <a:srgbClr val="29408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1773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1 2">
  <p:cSld name="Blank 1 2">
    <p:spTree>
      <p:nvGrpSpPr>
        <p:cNvPr id="1" name="Shape 62"/>
        <p:cNvGrpSpPr/>
        <p:nvPr/>
      </p:nvGrpSpPr>
      <p:grpSpPr>
        <a:xfrm>
          <a:off x="0" y="0"/>
          <a:ext cx="0" cy="0"/>
          <a:chOff x="0" y="0"/>
          <a:chExt cx="0" cy="0"/>
        </a:xfrm>
      </p:grpSpPr>
      <p:sp>
        <p:nvSpPr>
          <p:cNvPr id="63" name="Google Shape;63;p17"/>
          <p:cNvSpPr txBox="1"/>
          <p:nvPr/>
        </p:nvSpPr>
        <p:spPr>
          <a:xfrm>
            <a:off x="8524025" y="4835625"/>
            <a:ext cx="464100" cy="246600"/>
          </a:xfrm>
          <a:prstGeom prst="rect">
            <a:avLst/>
          </a:prstGeom>
          <a:noFill/>
          <a:ln>
            <a:noFill/>
          </a:ln>
        </p:spPr>
        <p:txBody>
          <a:bodyPr spcFirstLastPara="1" wrap="square" lIns="72700" tIns="36350" rIns="72700" bIns="36350" anchor="ctr" anchorCtr="0">
            <a:noAutofit/>
          </a:bodyPr>
          <a:lstStyle/>
          <a:p>
            <a:pPr marL="0" marR="0" lvl="0" indent="0" algn="l" rtl="0">
              <a:lnSpc>
                <a:spcPct val="100000"/>
              </a:lnSpc>
              <a:spcBef>
                <a:spcPts val="0"/>
              </a:spcBef>
              <a:spcAft>
                <a:spcPts val="0"/>
              </a:spcAft>
              <a:buClr>
                <a:srgbClr val="000000"/>
              </a:buClr>
              <a:buSzPts val="200"/>
              <a:buFont typeface="Titillium Web"/>
              <a:buNone/>
            </a:pPr>
            <a:r>
              <a:rPr lang="en" sz="900" b="0" i="0" u="none" strike="noStrike" cap="none">
                <a:solidFill>
                  <a:srgbClr val="2D408E"/>
                </a:solidFill>
                <a:latin typeface="Avenir"/>
                <a:ea typeface="Avenir"/>
                <a:cs typeface="Avenir"/>
                <a:sym typeface="Avenir"/>
              </a:rPr>
              <a:t>PAGE</a:t>
            </a:r>
            <a:endParaRPr sz="1400" b="0" i="0" u="none" strike="noStrike" cap="none">
              <a:solidFill>
                <a:srgbClr val="2D408E"/>
              </a:solidFill>
              <a:latin typeface="Avenir"/>
              <a:ea typeface="Avenir"/>
              <a:cs typeface="Avenir"/>
              <a:sym typeface="Avenir"/>
            </a:endParaRPr>
          </a:p>
        </p:txBody>
      </p:sp>
      <p:pic>
        <p:nvPicPr>
          <p:cNvPr id="64" name="Google Shape;64;p17"/>
          <p:cNvPicPr preferRelativeResize="0"/>
          <p:nvPr/>
        </p:nvPicPr>
        <p:blipFill rotWithShape="1">
          <a:blip r:embed="rId2">
            <a:alphaModFix/>
          </a:blip>
          <a:srcRect/>
          <a:stretch/>
        </p:blipFill>
        <p:spPr>
          <a:xfrm>
            <a:off x="1998650" y="313125"/>
            <a:ext cx="5761100" cy="5228198"/>
          </a:xfrm>
          <a:prstGeom prst="rect">
            <a:avLst/>
          </a:prstGeom>
          <a:noFill/>
          <a:ln>
            <a:noFill/>
          </a:ln>
        </p:spPr>
      </p:pic>
      <p:sp>
        <p:nvSpPr>
          <p:cNvPr id="65" name="Google Shape;65;p17"/>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1 1">
  <p:cSld name="Blank 1 1">
    <p:bg>
      <p:bgPr>
        <a:solidFill>
          <a:srgbClr val="294082"/>
        </a:solidFill>
        <a:effectLst/>
      </p:bgPr>
    </p:bg>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905400" y="2325300"/>
            <a:ext cx="7333200" cy="492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chemeClr val="dk1"/>
              </a:buClr>
              <a:buSzPts val="2100"/>
              <a:buFont typeface="Arial"/>
              <a:buNone/>
              <a:defRPr sz="2800" b="0" i="0" u="none" strike="noStrike" cap="none">
                <a:solidFill>
                  <a:srgbClr val="FFFFFF"/>
                </a:solidFill>
                <a:latin typeface="Montserrat"/>
                <a:ea typeface="Montserrat"/>
                <a:cs typeface="Montserrat"/>
                <a:sym typeface="Montserrat"/>
              </a:defRPr>
            </a:lvl1pPr>
            <a:lvl2pPr marR="0" lvl="1" algn="ctr" rtl="0">
              <a:lnSpc>
                <a:spcPct val="100000"/>
              </a:lnSpc>
              <a:spcBef>
                <a:spcPts val="0"/>
              </a:spcBef>
              <a:spcAft>
                <a:spcPts val="0"/>
              </a:spcAft>
              <a:buClr>
                <a:schemeClr val="dk1"/>
              </a:buClr>
              <a:buSzPts val="2100"/>
              <a:buFont typeface="Arial"/>
              <a:buNone/>
              <a:defRPr sz="2800" b="0" i="0" u="none" strike="noStrike" cap="none">
                <a:solidFill>
                  <a:srgbClr val="FFFFFF"/>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2100"/>
              <a:buFont typeface="Arial"/>
              <a:buNone/>
              <a:defRPr sz="2800" b="0" i="0" u="none" strike="noStrike" cap="none">
                <a:solidFill>
                  <a:srgbClr val="FFFFFF"/>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2100"/>
              <a:buFont typeface="Arial"/>
              <a:buNone/>
              <a:defRPr sz="2800" b="0" i="0" u="none" strike="noStrike" cap="none">
                <a:solidFill>
                  <a:srgbClr val="FFFFFF"/>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2100"/>
              <a:buFont typeface="Arial"/>
              <a:buNone/>
              <a:defRPr sz="2800" b="0" i="0" u="none" strike="noStrike" cap="none">
                <a:solidFill>
                  <a:srgbClr val="FFFFFF"/>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2100"/>
              <a:buFont typeface="Arial"/>
              <a:buNone/>
              <a:defRPr sz="2800" b="0" i="0" u="none" strike="noStrike" cap="none">
                <a:solidFill>
                  <a:srgbClr val="FFFFFF"/>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2100"/>
              <a:buFont typeface="Arial"/>
              <a:buNone/>
              <a:defRPr sz="2800" b="0" i="0" u="none" strike="noStrike" cap="none">
                <a:solidFill>
                  <a:srgbClr val="FFFFFF"/>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2100"/>
              <a:buFont typeface="Arial"/>
              <a:buNone/>
              <a:defRPr sz="2800" b="0" i="0" u="none" strike="noStrike" cap="none">
                <a:solidFill>
                  <a:srgbClr val="FFFFFF"/>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2100"/>
              <a:buFont typeface="Arial"/>
              <a:buNone/>
              <a:defRPr sz="2800" b="0" i="0" u="none" strike="noStrike" cap="none">
                <a:solidFill>
                  <a:srgbClr val="FFFFFF"/>
                </a:solidFill>
                <a:latin typeface="Montserrat"/>
                <a:ea typeface="Montserrat"/>
                <a:cs typeface="Montserrat"/>
                <a:sym typeface="Montserrat"/>
              </a:defRPr>
            </a:lvl9pPr>
          </a:lstStyle>
          <a:p>
            <a:endParaRPr/>
          </a:p>
        </p:txBody>
      </p:sp>
      <p:sp>
        <p:nvSpPr>
          <p:cNvPr id="68" name="Google Shape;68;p18"/>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
        <p:cNvGrpSpPr/>
        <p:nvPr/>
      </p:nvGrpSpPr>
      <p:grpSpPr>
        <a:xfrm>
          <a:off x="0" y="0"/>
          <a:ext cx="0" cy="0"/>
          <a:chOff x="0" y="0"/>
          <a:chExt cx="0" cy="0"/>
        </a:xfrm>
      </p:grpSpPr>
      <p:sp>
        <p:nvSpPr>
          <p:cNvPr id="70" name="Google Shape;70;p19"/>
          <p:cNvSpPr/>
          <p:nvPr/>
        </p:nvSpPr>
        <p:spPr>
          <a:xfrm>
            <a:off x="334486" y="454915"/>
            <a:ext cx="8475000" cy="9441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1" name="Google Shape;71;p19"/>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chemeClr val="lt1"/>
              </a:buClr>
              <a:buSzPts val="1400"/>
              <a:buNone/>
              <a:defRPr/>
            </a:lvl1pPr>
            <a:lvl2pPr lvl="1" algn="l" rtl="0">
              <a:spcBef>
                <a:spcPts val="0"/>
              </a:spcBef>
              <a:spcAft>
                <a:spcPts val="0"/>
              </a:spcAft>
              <a:buSzPts val="2100"/>
              <a:buNone/>
              <a:defRPr/>
            </a:lvl2pPr>
            <a:lvl3pPr lvl="2" algn="l" rtl="0">
              <a:spcBef>
                <a:spcPts val="0"/>
              </a:spcBef>
              <a:spcAft>
                <a:spcPts val="0"/>
              </a:spcAft>
              <a:buSzPts val="2100"/>
              <a:buNone/>
              <a:defRPr/>
            </a:lvl3pPr>
            <a:lvl4pPr lvl="3" algn="l" rtl="0">
              <a:spcBef>
                <a:spcPts val="0"/>
              </a:spcBef>
              <a:spcAft>
                <a:spcPts val="0"/>
              </a:spcAft>
              <a:buSzPts val="2100"/>
              <a:buNone/>
              <a:defRPr/>
            </a:lvl4pPr>
            <a:lvl5pPr lvl="4" algn="l" rtl="0">
              <a:spcBef>
                <a:spcPts val="0"/>
              </a:spcBef>
              <a:spcAft>
                <a:spcPts val="0"/>
              </a:spcAft>
              <a:buSzPts val="2100"/>
              <a:buNone/>
              <a:defRPr/>
            </a:lvl5pPr>
            <a:lvl6pPr lvl="5" algn="l" rtl="0">
              <a:spcBef>
                <a:spcPts val="0"/>
              </a:spcBef>
              <a:spcAft>
                <a:spcPts val="0"/>
              </a:spcAft>
              <a:buSzPts val="2100"/>
              <a:buNone/>
              <a:defRPr/>
            </a:lvl6pPr>
            <a:lvl7pPr lvl="6" algn="l" rtl="0">
              <a:spcBef>
                <a:spcPts val="0"/>
              </a:spcBef>
              <a:spcAft>
                <a:spcPts val="0"/>
              </a:spcAft>
              <a:buSzPts val="2100"/>
              <a:buNone/>
              <a:defRPr/>
            </a:lvl7pPr>
            <a:lvl8pPr lvl="7" algn="l" rtl="0">
              <a:spcBef>
                <a:spcPts val="0"/>
              </a:spcBef>
              <a:spcAft>
                <a:spcPts val="0"/>
              </a:spcAft>
              <a:buSzPts val="2100"/>
              <a:buNone/>
              <a:defRPr/>
            </a:lvl8pPr>
            <a:lvl9pPr lvl="8" algn="l" rtl="0">
              <a:spcBef>
                <a:spcPts val="0"/>
              </a:spcBef>
              <a:spcAft>
                <a:spcPts val="0"/>
              </a:spcAft>
              <a:buSzPts val="2100"/>
              <a:buNone/>
              <a:defRPr/>
            </a:lvl9pPr>
          </a:lstStyle>
          <a:p>
            <a:endParaRPr/>
          </a:p>
        </p:txBody>
      </p:sp>
      <p:sp>
        <p:nvSpPr>
          <p:cNvPr id="72" name="Google Shape;72;p19"/>
          <p:cNvSpPr txBox="1">
            <a:spLocks noGrp="1"/>
          </p:cNvSpPr>
          <p:nvPr>
            <p:ph type="body" idx="1"/>
          </p:nvPr>
        </p:nvSpPr>
        <p:spPr>
          <a:xfrm>
            <a:off x="665414" y="1688169"/>
            <a:ext cx="3815400" cy="402000"/>
          </a:xfrm>
          <a:prstGeom prst="rect">
            <a:avLst/>
          </a:prstGeom>
          <a:noFill/>
          <a:ln>
            <a:noFill/>
          </a:ln>
        </p:spPr>
        <p:txBody>
          <a:bodyPr spcFirstLastPara="1" wrap="square" lIns="68575" tIns="34275" rIns="68575" bIns="34275" anchor="b" anchorCtr="0">
            <a:noAutofit/>
          </a:bodyPr>
          <a:lstStyle>
            <a:lvl1pPr marL="457200" lvl="0" indent="-228600" algn="l" rtl="0">
              <a:spcBef>
                <a:spcPts val="300"/>
              </a:spcBef>
              <a:spcAft>
                <a:spcPts val="0"/>
              </a:spcAft>
              <a:buSzPts val="1500"/>
              <a:buNone/>
              <a:defRPr sz="1700" b="0">
                <a:solidFill>
                  <a:schemeClr val="accent2"/>
                </a:solidFill>
              </a:defRPr>
            </a:lvl1pPr>
            <a:lvl2pPr marL="914400" lvl="1" indent="-228600" algn="l" rtl="0">
              <a:spcBef>
                <a:spcPts val="500"/>
              </a:spcBef>
              <a:spcAft>
                <a:spcPts val="0"/>
              </a:spcAft>
              <a:buSzPts val="1400"/>
              <a:buNone/>
              <a:defRPr sz="1500" b="1"/>
            </a:lvl2pPr>
            <a:lvl3pPr marL="1371600" lvl="2" indent="-228600" algn="l" rtl="0">
              <a:spcBef>
                <a:spcPts val="500"/>
              </a:spcBef>
              <a:spcAft>
                <a:spcPts val="0"/>
              </a:spcAft>
              <a:buSzPts val="1200"/>
              <a:buNone/>
              <a:defRPr sz="1400" b="1"/>
            </a:lvl3pPr>
            <a:lvl4pPr marL="1828800" lvl="3" indent="-228600" algn="l" rtl="0">
              <a:spcBef>
                <a:spcPts val="500"/>
              </a:spcBef>
              <a:spcAft>
                <a:spcPts val="0"/>
              </a:spcAft>
              <a:buSzPts val="1100"/>
              <a:buNone/>
              <a:defRPr sz="1200" b="1"/>
            </a:lvl4pPr>
            <a:lvl5pPr marL="2286000" lvl="4" indent="-228600" algn="l" rtl="0">
              <a:spcBef>
                <a:spcPts val="500"/>
              </a:spcBef>
              <a:spcAft>
                <a:spcPts val="0"/>
              </a:spcAft>
              <a:buSzPts val="1100"/>
              <a:buNone/>
              <a:defRPr sz="1200" b="1"/>
            </a:lvl5pPr>
            <a:lvl6pPr marL="2743200" lvl="5" indent="-228600" algn="l" rtl="0">
              <a:spcBef>
                <a:spcPts val="500"/>
              </a:spcBef>
              <a:spcAft>
                <a:spcPts val="0"/>
              </a:spcAft>
              <a:buSzPts val="1100"/>
              <a:buNone/>
              <a:defRPr sz="1200" b="1"/>
            </a:lvl6pPr>
            <a:lvl7pPr marL="3200400" lvl="6" indent="-228600" algn="l" rtl="0">
              <a:spcBef>
                <a:spcPts val="500"/>
              </a:spcBef>
              <a:spcAft>
                <a:spcPts val="0"/>
              </a:spcAft>
              <a:buSzPts val="1100"/>
              <a:buNone/>
              <a:defRPr sz="1200" b="1"/>
            </a:lvl7pPr>
            <a:lvl8pPr marL="3657600" lvl="7" indent="-228600" algn="l" rtl="0">
              <a:spcBef>
                <a:spcPts val="500"/>
              </a:spcBef>
              <a:spcAft>
                <a:spcPts val="0"/>
              </a:spcAft>
              <a:buSzPts val="1100"/>
              <a:buNone/>
              <a:defRPr sz="1200" b="1"/>
            </a:lvl8pPr>
            <a:lvl9pPr marL="4114800" lvl="8" indent="-228600" algn="l" rtl="0">
              <a:spcBef>
                <a:spcPts val="500"/>
              </a:spcBef>
              <a:spcAft>
                <a:spcPts val="500"/>
              </a:spcAft>
              <a:buSzPts val="1100"/>
              <a:buNone/>
              <a:defRPr sz="1200" b="1"/>
            </a:lvl9pPr>
          </a:lstStyle>
          <a:p>
            <a:endParaRPr/>
          </a:p>
        </p:txBody>
      </p:sp>
      <p:sp>
        <p:nvSpPr>
          <p:cNvPr id="73" name="Google Shape;73;p19"/>
          <p:cNvSpPr txBox="1">
            <a:spLocks noGrp="1"/>
          </p:cNvSpPr>
          <p:nvPr>
            <p:ph type="body" idx="2"/>
          </p:nvPr>
        </p:nvSpPr>
        <p:spPr>
          <a:xfrm>
            <a:off x="435896" y="2194539"/>
            <a:ext cx="4044900" cy="2201100"/>
          </a:xfrm>
          <a:prstGeom prst="rect">
            <a:avLst/>
          </a:prstGeom>
          <a:noFill/>
          <a:ln>
            <a:noFill/>
          </a:ln>
        </p:spPr>
        <p:txBody>
          <a:bodyPr spcFirstLastPara="1" wrap="square" lIns="68575" tIns="34275" rIns="68575" bIns="34275" anchor="t" anchorCtr="0">
            <a:normAutofit/>
          </a:bodyPr>
          <a:lstStyle>
            <a:lvl1pPr marL="457200" lvl="0" indent="-304800" algn="l" rtl="0">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74" name="Google Shape;74;p19"/>
          <p:cNvSpPr txBox="1">
            <a:spLocks noGrp="1"/>
          </p:cNvSpPr>
          <p:nvPr>
            <p:ph type="body" idx="3"/>
          </p:nvPr>
        </p:nvSpPr>
        <p:spPr>
          <a:xfrm>
            <a:off x="4892801" y="1688169"/>
            <a:ext cx="3815400" cy="415200"/>
          </a:xfrm>
          <a:prstGeom prst="rect">
            <a:avLst/>
          </a:prstGeom>
          <a:noFill/>
          <a:ln>
            <a:noFill/>
          </a:ln>
        </p:spPr>
        <p:txBody>
          <a:bodyPr spcFirstLastPara="1" wrap="square" lIns="68575" tIns="34275" rIns="68575" bIns="34275" anchor="b" anchorCtr="0">
            <a:noAutofit/>
          </a:bodyPr>
          <a:lstStyle>
            <a:lvl1pPr marL="457200" lvl="0" indent="-228600" algn="l" rtl="0">
              <a:spcBef>
                <a:spcPts val="300"/>
              </a:spcBef>
              <a:spcAft>
                <a:spcPts val="0"/>
              </a:spcAft>
              <a:buSzPts val="1500"/>
              <a:buNone/>
              <a:defRPr sz="1700" b="0">
                <a:solidFill>
                  <a:schemeClr val="accent2"/>
                </a:solidFill>
              </a:defRPr>
            </a:lvl1pPr>
            <a:lvl2pPr marL="914400" lvl="1" indent="-228600" algn="l" rtl="0">
              <a:spcBef>
                <a:spcPts val="500"/>
              </a:spcBef>
              <a:spcAft>
                <a:spcPts val="0"/>
              </a:spcAft>
              <a:buSzPts val="1400"/>
              <a:buNone/>
              <a:defRPr sz="1500" b="1"/>
            </a:lvl2pPr>
            <a:lvl3pPr marL="1371600" lvl="2" indent="-228600" algn="l" rtl="0">
              <a:spcBef>
                <a:spcPts val="500"/>
              </a:spcBef>
              <a:spcAft>
                <a:spcPts val="0"/>
              </a:spcAft>
              <a:buSzPts val="1200"/>
              <a:buNone/>
              <a:defRPr sz="1400" b="1"/>
            </a:lvl3pPr>
            <a:lvl4pPr marL="1828800" lvl="3" indent="-228600" algn="l" rtl="0">
              <a:spcBef>
                <a:spcPts val="500"/>
              </a:spcBef>
              <a:spcAft>
                <a:spcPts val="0"/>
              </a:spcAft>
              <a:buSzPts val="1100"/>
              <a:buNone/>
              <a:defRPr sz="1200" b="1"/>
            </a:lvl4pPr>
            <a:lvl5pPr marL="2286000" lvl="4" indent="-228600" algn="l" rtl="0">
              <a:spcBef>
                <a:spcPts val="500"/>
              </a:spcBef>
              <a:spcAft>
                <a:spcPts val="0"/>
              </a:spcAft>
              <a:buSzPts val="1100"/>
              <a:buNone/>
              <a:defRPr sz="1200" b="1"/>
            </a:lvl5pPr>
            <a:lvl6pPr marL="2743200" lvl="5" indent="-228600" algn="l" rtl="0">
              <a:spcBef>
                <a:spcPts val="500"/>
              </a:spcBef>
              <a:spcAft>
                <a:spcPts val="0"/>
              </a:spcAft>
              <a:buSzPts val="1100"/>
              <a:buNone/>
              <a:defRPr sz="1200" b="1"/>
            </a:lvl6pPr>
            <a:lvl7pPr marL="3200400" lvl="6" indent="-228600" algn="l" rtl="0">
              <a:spcBef>
                <a:spcPts val="500"/>
              </a:spcBef>
              <a:spcAft>
                <a:spcPts val="0"/>
              </a:spcAft>
              <a:buSzPts val="1100"/>
              <a:buNone/>
              <a:defRPr sz="1200" b="1"/>
            </a:lvl7pPr>
            <a:lvl8pPr marL="3657600" lvl="7" indent="-228600" algn="l" rtl="0">
              <a:spcBef>
                <a:spcPts val="500"/>
              </a:spcBef>
              <a:spcAft>
                <a:spcPts val="0"/>
              </a:spcAft>
              <a:buSzPts val="1100"/>
              <a:buNone/>
              <a:defRPr sz="1200" b="1"/>
            </a:lvl8pPr>
            <a:lvl9pPr marL="4114800" lvl="8" indent="-228600" algn="l" rtl="0">
              <a:spcBef>
                <a:spcPts val="500"/>
              </a:spcBef>
              <a:spcAft>
                <a:spcPts val="500"/>
              </a:spcAft>
              <a:buSzPts val="1100"/>
              <a:buNone/>
              <a:defRPr sz="1200" b="1"/>
            </a:lvl9pPr>
          </a:lstStyle>
          <a:p>
            <a:endParaRPr/>
          </a:p>
        </p:txBody>
      </p:sp>
      <p:sp>
        <p:nvSpPr>
          <p:cNvPr id="75" name="Google Shape;75;p19"/>
          <p:cNvSpPr txBox="1">
            <a:spLocks noGrp="1"/>
          </p:cNvSpPr>
          <p:nvPr>
            <p:ph type="body" idx="4"/>
          </p:nvPr>
        </p:nvSpPr>
        <p:spPr>
          <a:xfrm>
            <a:off x="4663282" y="2194539"/>
            <a:ext cx="4044900" cy="2201100"/>
          </a:xfrm>
          <a:prstGeom prst="rect">
            <a:avLst/>
          </a:prstGeom>
          <a:noFill/>
          <a:ln>
            <a:noFill/>
          </a:ln>
        </p:spPr>
        <p:txBody>
          <a:bodyPr spcFirstLastPara="1" wrap="square" lIns="68575" tIns="34275" rIns="68575" bIns="34275" anchor="t" anchorCtr="0">
            <a:normAutofit/>
          </a:bodyPr>
          <a:lstStyle>
            <a:lvl1pPr marL="457200" lvl="0" indent="-304800" algn="l" rtl="0">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76" name="Google Shape;76;p19"/>
          <p:cNvSpPr txBox="1">
            <a:spLocks noGrp="1"/>
          </p:cNvSpPr>
          <p:nvPr>
            <p:ph type="dt" idx="10"/>
          </p:nvPr>
        </p:nvSpPr>
        <p:spPr>
          <a:xfrm>
            <a:off x="5704463" y="4467103"/>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7" name="Google Shape;77;p19"/>
          <p:cNvSpPr txBox="1">
            <a:spLocks noGrp="1"/>
          </p:cNvSpPr>
          <p:nvPr>
            <p:ph type="ftr" idx="11"/>
          </p:nvPr>
        </p:nvSpPr>
        <p:spPr>
          <a:xfrm>
            <a:off x="435894" y="4463858"/>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8" name="Google Shape;78;p19"/>
          <p:cNvSpPr txBox="1">
            <a:spLocks noGrp="1"/>
          </p:cNvSpPr>
          <p:nvPr>
            <p:ph type="sldNum" idx="12"/>
          </p:nvPr>
        </p:nvSpPr>
        <p:spPr>
          <a:xfrm>
            <a:off x="7918725" y="4467103"/>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9"/>
        <p:cNvGrpSpPr/>
        <p:nvPr/>
      </p:nvGrpSpPr>
      <p:grpSpPr>
        <a:xfrm>
          <a:off x="0" y="0"/>
          <a:ext cx="0" cy="0"/>
          <a:chOff x="0" y="0"/>
          <a:chExt cx="0" cy="0"/>
        </a:xfrm>
      </p:grpSpPr>
      <p:sp>
        <p:nvSpPr>
          <p:cNvPr id="80" name="Google Shape;80;p20"/>
          <p:cNvSpPr/>
          <p:nvPr/>
        </p:nvSpPr>
        <p:spPr>
          <a:xfrm>
            <a:off x="334486" y="454915"/>
            <a:ext cx="8475000" cy="9441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1" name="Google Shape;81;p20"/>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chemeClr val="lt1"/>
              </a:buClr>
              <a:buSzPts val="1400"/>
              <a:buNone/>
              <a:defRPr/>
            </a:lvl1pPr>
            <a:lvl2pPr lvl="1" algn="l" rtl="0">
              <a:spcBef>
                <a:spcPts val="0"/>
              </a:spcBef>
              <a:spcAft>
                <a:spcPts val="0"/>
              </a:spcAft>
              <a:buSzPts val="2100"/>
              <a:buNone/>
              <a:defRPr/>
            </a:lvl2pPr>
            <a:lvl3pPr lvl="2" algn="l" rtl="0">
              <a:spcBef>
                <a:spcPts val="0"/>
              </a:spcBef>
              <a:spcAft>
                <a:spcPts val="0"/>
              </a:spcAft>
              <a:buSzPts val="2100"/>
              <a:buNone/>
              <a:defRPr/>
            </a:lvl3pPr>
            <a:lvl4pPr lvl="3" algn="l" rtl="0">
              <a:spcBef>
                <a:spcPts val="0"/>
              </a:spcBef>
              <a:spcAft>
                <a:spcPts val="0"/>
              </a:spcAft>
              <a:buSzPts val="2100"/>
              <a:buNone/>
              <a:defRPr/>
            </a:lvl4pPr>
            <a:lvl5pPr lvl="4" algn="l" rtl="0">
              <a:spcBef>
                <a:spcPts val="0"/>
              </a:spcBef>
              <a:spcAft>
                <a:spcPts val="0"/>
              </a:spcAft>
              <a:buSzPts val="2100"/>
              <a:buNone/>
              <a:defRPr/>
            </a:lvl5pPr>
            <a:lvl6pPr lvl="5" algn="l" rtl="0">
              <a:spcBef>
                <a:spcPts val="0"/>
              </a:spcBef>
              <a:spcAft>
                <a:spcPts val="0"/>
              </a:spcAft>
              <a:buSzPts val="2100"/>
              <a:buNone/>
              <a:defRPr/>
            </a:lvl6pPr>
            <a:lvl7pPr lvl="6" algn="l" rtl="0">
              <a:spcBef>
                <a:spcPts val="0"/>
              </a:spcBef>
              <a:spcAft>
                <a:spcPts val="0"/>
              </a:spcAft>
              <a:buSzPts val="2100"/>
              <a:buNone/>
              <a:defRPr/>
            </a:lvl7pPr>
            <a:lvl8pPr lvl="7" algn="l" rtl="0">
              <a:spcBef>
                <a:spcPts val="0"/>
              </a:spcBef>
              <a:spcAft>
                <a:spcPts val="0"/>
              </a:spcAft>
              <a:buSzPts val="2100"/>
              <a:buNone/>
              <a:defRPr/>
            </a:lvl8pPr>
            <a:lvl9pPr lvl="8" algn="l" rtl="0">
              <a:spcBef>
                <a:spcPts val="0"/>
              </a:spcBef>
              <a:spcAft>
                <a:spcPts val="0"/>
              </a:spcAft>
              <a:buSzPts val="2100"/>
              <a:buNone/>
              <a:defRPr/>
            </a:lvl9pPr>
          </a:lstStyle>
          <a:p>
            <a:endParaRPr/>
          </a:p>
        </p:txBody>
      </p:sp>
      <p:sp>
        <p:nvSpPr>
          <p:cNvPr id="82" name="Google Shape;82;p20"/>
          <p:cNvSpPr txBox="1">
            <a:spLocks noGrp="1"/>
          </p:cNvSpPr>
          <p:nvPr>
            <p:ph type="body" idx="1"/>
          </p:nvPr>
        </p:nvSpPr>
        <p:spPr>
          <a:xfrm>
            <a:off x="435895" y="1671002"/>
            <a:ext cx="4066800" cy="2724900"/>
          </a:xfrm>
          <a:prstGeom prst="rect">
            <a:avLst/>
          </a:prstGeom>
          <a:noFill/>
          <a:ln>
            <a:noFill/>
          </a:ln>
        </p:spPr>
        <p:txBody>
          <a:bodyPr spcFirstLastPara="1" wrap="square" lIns="68575" tIns="34275" rIns="68575" bIns="34275" anchor="ctr" anchorCtr="0">
            <a:normAutofit/>
          </a:bodyPr>
          <a:lstStyle>
            <a:lvl1pPr marL="457200" lvl="0" indent="-304800" algn="l" rtl="0">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83" name="Google Shape;83;p20"/>
          <p:cNvSpPr txBox="1">
            <a:spLocks noGrp="1"/>
          </p:cNvSpPr>
          <p:nvPr>
            <p:ph type="body" idx="2"/>
          </p:nvPr>
        </p:nvSpPr>
        <p:spPr>
          <a:xfrm>
            <a:off x="4641313" y="1671002"/>
            <a:ext cx="4066800" cy="2724900"/>
          </a:xfrm>
          <a:prstGeom prst="rect">
            <a:avLst/>
          </a:prstGeom>
          <a:noFill/>
          <a:ln>
            <a:noFill/>
          </a:ln>
        </p:spPr>
        <p:txBody>
          <a:bodyPr spcFirstLastPara="1" wrap="square" lIns="68575" tIns="34275" rIns="68575" bIns="34275" anchor="ctr" anchorCtr="0">
            <a:normAutofit/>
          </a:bodyPr>
          <a:lstStyle>
            <a:lvl1pPr marL="457200" lvl="0" indent="-304800" algn="l" rtl="0">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84" name="Google Shape;84;p20"/>
          <p:cNvSpPr txBox="1">
            <a:spLocks noGrp="1"/>
          </p:cNvSpPr>
          <p:nvPr>
            <p:ph type="dt" idx="10"/>
          </p:nvPr>
        </p:nvSpPr>
        <p:spPr>
          <a:xfrm>
            <a:off x="5704463" y="4467103"/>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85" name="Google Shape;85;p20"/>
          <p:cNvSpPr txBox="1">
            <a:spLocks noGrp="1"/>
          </p:cNvSpPr>
          <p:nvPr>
            <p:ph type="ftr" idx="11"/>
          </p:nvPr>
        </p:nvSpPr>
        <p:spPr>
          <a:xfrm>
            <a:off x="435894" y="4463858"/>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86" name="Google Shape;86;p20"/>
          <p:cNvSpPr txBox="1">
            <a:spLocks noGrp="1"/>
          </p:cNvSpPr>
          <p:nvPr>
            <p:ph type="sldNum" idx="12"/>
          </p:nvPr>
        </p:nvSpPr>
        <p:spPr>
          <a:xfrm>
            <a:off x="7918725" y="4467103"/>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457200" y="57150"/>
            <a:ext cx="8229600" cy="8574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lt1"/>
              </a:buClr>
              <a:buSzPts val="1800"/>
              <a:buNone/>
              <a:defRPr/>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a:endParaRPr/>
          </a:p>
        </p:txBody>
      </p:sp>
      <p:sp>
        <p:nvSpPr>
          <p:cNvPr id="89" name="Google Shape;89;p21"/>
          <p:cNvSpPr txBox="1">
            <a:spLocks noGrp="1"/>
          </p:cNvSpPr>
          <p:nvPr>
            <p:ph type="body" idx="1"/>
          </p:nvPr>
        </p:nvSpPr>
        <p:spPr>
          <a:xfrm>
            <a:off x="457200" y="1543050"/>
            <a:ext cx="8229600" cy="3051600"/>
          </a:xfrm>
          <a:prstGeom prst="rect">
            <a:avLst/>
          </a:prstGeom>
          <a:noFill/>
          <a:ln>
            <a:noFill/>
          </a:ln>
        </p:spPr>
        <p:txBody>
          <a:bodyPr spcFirstLastPara="1" wrap="square" lIns="91425" tIns="45700" rIns="91425" bIns="45700" anchor="t" anchorCtr="0">
            <a:normAutofit/>
          </a:bodyPr>
          <a:lstStyle>
            <a:lvl1pPr marL="457200" lvl="0" indent="-342900" algn="l" rtl="0">
              <a:spcBef>
                <a:spcPts val="400"/>
              </a:spcBef>
              <a:spcAft>
                <a:spcPts val="0"/>
              </a:spcAft>
              <a:buClr>
                <a:schemeClr val="dk1"/>
              </a:buClr>
              <a:buSzPts val="1800"/>
              <a:buChar char="●"/>
              <a:defRPr/>
            </a:lvl1pPr>
            <a:lvl2pPr marL="914400" lvl="1" indent="-342900" algn="l" rtl="0">
              <a:spcBef>
                <a:spcPts val="400"/>
              </a:spcBef>
              <a:spcAft>
                <a:spcPts val="0"/>
              </a:spcAft>
              <a:buClr>
                <a:schemeClr val="dk1"/>
              </a:buClr>
              <a:buSzPts val="1800"/>
              <a:buChar char="○"/>
              <a:defRPr/>
            </a:lvl2pPr>
            <a:lvl3pPr marL="1371600" lvl="2" indent="-342900" algn="l" rtl="0">
              <a:spcBef>
                <a:spcPts val="400"/>
              </a:spcBef>
              <a:spcAft>
                <a:spcPts val="0"/>
              </a:spcAft>
              <a:buClr>
                <a:schemeClr val="dk1"/>
              </a:buClr>
              <a:buSzPts val="1800"/>
              <a:buChar char="■"/>
              <a:defRPr/>
            </a:lvl3pPr>
            <a:lvl4pPr marL="1828800" lvl="3" indent="-342900" algn="l" rtl="0">
              <a:spcBef>
                <a:spcPts val="400"/>
              </a:spcBef>
              <a:spcAft>
                <a:spcPts val="0"/>
              </a:spcAft>
              <a:buClr>
                <a:schemeClr val="dk1"/>
              </a:buClr>
              <a:buSzPts val="1800"/>
              <a:buChar char="●"/>
              <a:defRPr/>
            </a:lvl4pPr>
            <a:lvl5pPr marL="2286000" lvl="4" indent="-342900" algn="l" rtl="0">
              <a:spcBef>
                <a:spcPts val="400"/>
              </a:spcBef>
              <a:spcAft>
                <a:spcPts val="0"/>
              </a:spcAft>
              <a:buClr>
                <a:schemeClr val="dk1"/>
              </a:buClr>
              <a:buSzPts val="1800"/>
              <a:buChar char="○"/>
              <a:defRPr/>
            </a:lvl5pPr>
            <a:lvl6pPr marL="2743200" lvl="5" indent="-342900" algn="l" rtl="0">
              <a:spcBef>
                <a:spcPts val="400"/>
              </a:spcBef>
              <a:spcAft>
                <a:spcPts val="0"/>
              </a:spcAft>
              <a:buClr>
                <a:schemeClr val="dk1"/>
              </a:buClr>
              <a:buSzPts val="1800"/>
              <a:buChar char="■"/>
              <a:defRPr/>
            </a:lvl6pPr>
            <a:lvl7pPr marL="3200400" lvl="6" indent="-342900" algn="l" rtl="0">
              <a:spcBef>
                <a:spcPts val="400"/>
              </a:spcBef>
              <a:spcAft>
                <a:spcPts val="0"/>
              </a:spcAft>
              <a:buClr>
                <a:schemeClr val="dk1"/>
              </a:buClr>
              <a:buSzPts val="1800"/>
              <a:buChar char="●"/>
              <a:defRPr/>
            </a:lvl7pPr>
            <a:lvl8pPr marL="3657600" lvl="7" indent="-342900" algn="l" rtl="0">
              <a:spcBef>
                <a:spcPts val="400"/>
              </a:spcBef>
              <a:spcAft>
                <a:spcPts val="0"/>
              </a:spcAft>
              <a:buClr>
                <a:schemeClr val="dk1"/>
              </a:buClr>
              <a:buSzPts val="1800"/>
              <a:buChar char="○"/>
              <a:defRPr/>
            </a:lvl8pPr>
            <a:lvl9pPr marL="4114800" lvl="8" indent="-342900" algn="l" rtl="0">
              <a:spcBef>
                <a:spcPts val="400"/>
              </a:spcBef>
              <a:spcAft>
                <a:spcPts val="1200"/>
              </a:spcAft>
              <a:buClr>
                <a:schemeClr val="dk1"/>
              </a:buClr>
              <a:buSzPts val="1800"/>
              <a:buChar char="■"/>
              <a:defRPr/>
            </a:lvl9pPr>
          </a:lstStyle>
          <a:p>
            <a:endParaRPr/>
          </a:p>
        </p:txBody>
      </p:sp>
      <p:sp>
        <p:nvSpPr>
          <p:cNvPr id="90" name="Google Shape;90;p2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400"/>
            </a:lvl1pPr>
            <a:lvl2pPr lvl="1" algn="l" rtl="0">
              <a:spcBef>
                <a:spcPts val="0"/>
              </a:spcBef>
              <a:spcAft>
                <a:spcPts val="0"/>
              </a:spcAft>
              <a:buSzPts val="1400"/>
              <a:buNone/>
              <a:defRPr sz="1400"/>
            </a:lvl2pPr>
            <a:lvl3pPr lvl="2" algn="l" rtl="0">
              <a:spcBef>
                <a:spcPts val="0"/>
              </a:spcBef>
              <a:spcAft>
                <a:spcPts val="0"/>
              </a:spcAft>
              <a:buSzPts val="1400"/>
              <a:buNone/>
              <a:defRPr sz="1400"/>
            </a:lvl3pPr>
            <a:lvl4pPr lvl="3" algn="l" rtl="0">
              <a:spcBef>
                <a:spcPts val="0"/>
              </a:spcBef>
              <a:spcAft>
                <a:spcPts val="0"/>
              </a:spcAft>
              <a:buSzPts val="1400"/>
              <a:buNone/>
              <a:defRPr sz="1400"/>
            </a:lvl4pPr>
            <a:lvl5pPr lvl="4" algn="l" rtl="0">
              <a:spcBef>
                <a:spcPts val="0"/>
              </a:spcBef>
              <a:spcAft>
                <a:spcPts val="0"/>
              </a:spcAft>
              <a:buSzPts val="1400"/>
              <a:buNone/>
              <a:defRPr sz="1400"/>
            </a:lvl5pPr>
            <a:lvl6pPr lvl="5" algn="l" rtl="0">
              <a:spcBef>
                <a:spcPts val="0"/>
              </a:spcBef>
              <a:spcAft>
                <a:spcPts val="0"/>
              </a:spcAft>
              <a:buSzPts val="1400"/>
              <a:buNone/>
              <a:defRPr sz="1400"/>
            </a:lvl6pPr>
            <a:lvl7pPr lvl="6" algn="l" rtl="0">
              <a:spcBef>
                <a:spcPts val="0"/>
              </a:spcBef>
              <a:spcAft>
                <a:spcPts val="0"/>
              </a:spcAft>
              <a:buSzPts val="1400"/>
              <a:buNone/>
              <a:defRPr sz="1400"/>
            </a:lvl7pPr>
            <a:lvl8pPr lvl="7" algn="l" rtl="0">
              <a:spcBef>
                <a:spcPts val="0"/>
              </a:spcBef>
              <a:spcAft>
                <a:spcPts val="0"/>
              </a:spcAft>
              <a:buSzPts val="1400"/>
              <a:buNone/>
              <a:defRPr sz="1400"/>
            </a:lvl8pPr>
            <a:lvl9pPr lvl="8" algn="l" rtl="0">
              <a:spcBef>
                <a:spcPts val="0"/>
              </a:spcBef>
              <a:spcAft>
                <a:spcPts val="0"/>
              </a:spcAft>
              <a:buSzPts val="1400"/>
              <a:buNone/>
              <a:defRPr sz="1400"/>
            </a:lvl9pPr>
          </a:lstStyle>
          <a:p>
            <a:endParaRPr/>
          </a:p>
        </p:txBody>
      </p:sp>
      <p:sp>
        <p:nvSpPr>
          <p:cNvPr id="91" name="Google Shape;91;p2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sz="1400"/>
            </a:lvl1pPr>
            <a:lvl2pPr lvl="1" algn="l" rtl="0">
              <a:spcBef>
                <a:spcPts val="0"/>
              </a:spcBef>
              <a:spcAft>
                <a:spcPts val="0"/>
              </a:spcAft>
              <a:buSzPts val="1400"/>
              <a:buNone/>
              <a:defRPr sz="1400"/>
            </a:lvl2pPr>
            <a:lvl3pPr lvl="2" algn="l" rtl="0">
              <a:spcBef>
                <a:spcPts val="0"/>
              </a:spcBef>
              <a:spcAft>
                <a:spcPts val="0"/>
              </a:spcAft>
              <a:buSzPts val="1400"/>
              <a:buNone/>
              <a:defRPr sz="1400"/>
            </a:lvl3pPr>
            <a:lvl4pPr lvl="3" algn="l" rtl="0">
              <a:spcBef>
                <a:spcPts val="0"/>
              </a:spcBef>
              <a:spcAft>
                <a:spcPts val="0"/>
              </a:spcAft>
              <a:buSzPts val="1400"/>
              <a:buNone/>
              <a:defRPr sz="1400"/>
            </a:lvl4pPr>
            <a:lvl5pPr lvl="4" algn="l" rtl="0">
              <a:spcBef>
                <a:spcPts val="0"/>
              </a:spcBef>
              <a:spcAft>
                <a:spcPts val="0"/>
              </a:spcAft>
              <a:buSzPts val="1400"/>
              <a:buNone/>
              <a:defRPr sz="1400"/>
            </a:lvl5pPr>
            <a:lvl6pPr lvl="5" algn="l" rtl="0">
              <a:spcBef>
                <a:spcPts val="0"/>
              </a:spcBef>
              <a:spcAft>
                <a:spcPts val="0"/>
              </a:spcAft>
              <a:buSzPts val="1400"/>
              <a:buNone/>
              <a:defRPr sz="1400"/>
            </a:lvl6pPr>
            <a:lvl7pPr lvl="6" algn="l" rtl="0">
              <a:spcBef>
                <a:spcPts val="0"/>
              </a:spcBef>
              <a:spcAft>
                <a:spcPts val="0"/>
              </a:spcAft>
              <a:buSzPts val="1400"/>
              <a:buNone/>
              <a:defRPr sz="1400"/>
            </a:lvl7pPr>
            <a:lvl8pPr lvl="7" algn="l" rtl="0">
              <a:spcBef>
                <a:spcPts val="0"/>
              </a:spcBef>
              <a:spcAft>
                <a:spcPts val="0"/>
              </a:spcAft>
              <a:buSzPts val="1400"/>
              <a:buNone/>
              <a:defRPr sz="1400"/>
            </a:lvl8pPr>
            <a:lvl9pPr lvl="8" algn="l" rtl="0">
              <a:spcBef>
                <a:spcPts val="0"/>
              </a:spcBef>
              <a:spcAft>
                <a:spcPts val="0"/>
              </a:spcAft>
              <a:buSzPts val="1400"/>
              <a:buNone/>
              <a:defRPr sz="1400"/>
            </a:lvl9pPr>
          </a:lstStyle>
          <a:p>
            <a:endParaRPr/>
          </a:p>
        </p:txBody>
      </p:sp>
      <p:sp>
        <p:nvSpPr>
          <p:cNvPr id="92" name="Google Shape;92;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ummary">
  <p:cSld name="Summary">
    <p:spTree>
      <p:nvGrpSpPr>
        <p:cNvPr id="1" name="Shape 93"/>
        <p:cNvGrpSpPr/>
        <p:nvPr/>
      </p:nvGrpSpPr>
      <p:grpSpPr>
        <a:xfrm>
          <a:off x="0" y="0"/>
          <a:ext cx="0" cy="0"/>
          <a:chOff x="0" y="0"/>
          <a:chExt cx="0" cy="0"/>
        </a:xfrm>
      </p:grpSpPr>
      <p:cxnSp>
        <p:nvCxnSpPr>
          <p:cNvPr id="94" name="Google Shape;94;p22"/>
          <p:cNvCxnSpPr/>
          <p:nvPr/>
        </p:nvCxnSpPr>
        <p:spPr>
          <a:xfrm>
            <a:off x="5990642" y="547269"/>
            <a:ext cx="1228800" cy="0"/>
          </a:xfrm>
          <a:prstGeom prst="straightConnector1">
            <a:avLst/>
          </a:prstGeom>
          <a:noFill/>
          <a:ln w="44450" cap="flat" cmpd="sng">
            <a:solidFill>
              <a:schemeClr val="dk1"/>
            </a:solidFill>
            <a:prstDash val="solid"/>
            <a:miter lim="800000"/>
            <a:headEnd type="none" w="sm" len="sm"/>
            <a:tailEnd type="none" w="sm" len="sm"/>
          </a:ln>
        </p:spPr>
      </p:cxnSp>
      <p:sp>
        <p:nvSpPr>
          <p:cNvPr id="95" name="Google Shape;95;p22"/>
          <p:cNvSpPr txBox="1">
            <a:spLocks noGrp="1"/>
          </p:cNvSpPr>
          <p:nvPr>
            <p:ph type="title"/>
          </p:nvPr>
        </p:nvSpPr>
        <p:spPr>
          <a:xfrm>
            <a:off x="5915633" y="682229"/>
            <a:ext cx="2778000" cy="968100"/>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0"/>
              </a:spcBef>
              <a:spcAft>
                <a:spcPts val="0"/>
              </a:spcAft>
              <a:buClr>
                <a:schemeClr val="dk1"/>
              </a:buClr>
              <a:buSzPts val="3000"/>
              <a:buFont typeface="Open Sans"/>
              <a:buNone/>
              <a:defRPr sz="3000" b="0" i="0" u="none" strike="noStrike" cap="none">
                <a:solidFill>
                  <a:schemeClr val="dk1"/>
                </a:solidFill>
                <a:latin typeface="Open Sans"/>
                <a:ea typeface="Open Sans"/>
                <a:cs typeface="Open Sans"/>
                <a:sym typeface="Open Sans"/>
              </a:defRPr>
            </a:lvl1pPr>
            <a:lvl2pPr lvl="1" rtl="0">
              <a:spcBef>
                <a:spcPts val="0"/>
              </a:spcBef>
              <a:spcAft>
                <a:spcPts val="0"/>
              </a:spcAft>
              <a:buSzPts val="2100"/>
              <a:buNone/>
              <a:defRPr sz="1400"/>
            </a:lvl2pPr>
            <a:lvl3pPr lvl="2" rtl="0">
              <a:spcBef>
                <a:spcPts val="0"/>
              </a:spcBef>
              <a:spcAft>
                <a:spcPts val="0"/>
              </a:spcAft>
              <a:buSzPts val="2100"/>
              <a:buNone/>
              <a:defRPr sz="1400"/>
            </a:lvl3pPr>
            <a:lvl4pPr lvl="3" rtl="0">
              <a:spcBef>
                <a:spcPts val="0"/>
              </a:spcBef>
              <a:spcAft>
                <a:spcPts val="0"/>
              </a:spcAft>
              <a:buSzPts val="2100"/>
              <a:buNone/>
              <a:defRPr sz="1400"/>
            </a:lvl4pPr>
            <a:lvl5pPr lvl="4" rtl="0">
              <a:spcBef>
                <a:spcPts val="0"/>
              </a:spcBef>
              <a:spcAft>
                <a:spcPts val="0"/>
              </a:spcAft>
              <a:buSzPts val="2100"/>
              <a:buNone/>
              <a:defRPr sz="1400"/>
            </a:lvl5pPr>
            <a:lvl6pPr lvl="5" rtl="0">
              <a:spcBef>
                <a:spcPts val="0"/>
              </a:spcBef>
              <a:spcAft>
                <a:spcPts val="0"/>
              </a:spcAft>
              <a:buSzPts val="2100"/>
              <a:buNone/>
              <a:defRPr sz="1400"/>
            </a:lvl6pPr>
            <a:lvl7pPr lvl="6" rtl="0">
              <a:spcBef>
                <a:spcPts val="0"/>
              </a:spcBef>
              <a:spcAft>
                <a:spcPts val="0"/>
              </a:spcAft>
              <a:buSzPts val="2100"/>
              <a:buNone/>
              <a:defRPr sz="1400"/>
            </a:lvl7pPr>
            <a:lvl8pPr lvl="7" rtl="0">
              <a:spcBef>
                <a:spcPts val="0"/>
              </a:spcBef>
              <a:spcAft>
                <a:spcPts val="0"/>
              </a:spcAft>
              <a:buSzPts val="2100"/>
              <a:buNone/>
              <a:defRPr sz="1400"/>
            </a:lvl8pPr>
            <a:lvl9pPr lvl="8" rtl="0">
              <a:spcBef>
                <a:spcPts val="0"/>
              </a:spcBef>
              <a:spcAft>
                <a:spcPts val="0"/>
              </a:spcAft>
              <a:buSzPts val="2100"/>
              <a:buNone/>
              <a:defRPr sz="1400"/>
            </a:lvl9pPr>
          </a:lstStyle>
          <a:p>
            <a:endParaRPr/>
          </a:p>
        </p:txBody>
      </p:sp>
      <p:sp>
        <p:nvSpPr>
          <p:cNvPr id="96" name="Google Shape;96;p22"/>
          <p:cNvSpPr>
            <a:spLocks noGrp="1"/>
          </p:cNvSpPr>
          <p:nvPr>
            <p:ph type="pic" idx="2"/>
          </p:nvPr>
        </p:nvSpPr>
        <p:spPr>
          <a:xfrm>
            <a:off x="536537" y="542925"/>
            <a:ext cx="2384700" cy="1620300"/>
          </a:xfrm>
          <a:prstGeom prst="rect">
            <a:avLst/>
          </a:prstGeom>
          <a:noFill/>
          <a:ln>
            <a:noFill/>
          </a:ln>
        </p:spPr>
      </p:sp>
      <p:sp>
        <p:nvSpPr>
          <p:cNvPr id="97" name="Google Shape;97;p22"/>
          <p:cNvSpPr>
            <a:spLocks noGrp="1"/>
          </p:cNvSpPr>
          <p:nvPr>
            <p:ph type="pic" idx="3"/>
          </p:nvPr>
        </p:nvSpPr>
        <p:spPr>
          <a:xfrm>
            <a:off x="536537" y="2286000"/>
            <a:ext cx="2383500" cy="2314500"/>
          </a:xfrm>
          <a:prstGeom prst="rect">
            <a:avLst/>
          </a:prstGeom>
          <a:noFill/>
          <a:ln>
            <a:noFill/>
          </a:ln>
        </p:spPr>
      </p:sp>
      <p:sp>
        <p:nvSpPr>
          <p:cNvPr id="98" name="Google Shape;98;p22"/>
          <p:cNvSpPr>
            <a:spLocks noGrp="1"/>
          </p:cNvSpPr>
          <p:nvPr>
            <p:ph type="pic" idx="4"/>
          </p:nvPr>
        </p:nvSpPr>
        <p:spPr>
          <a:xfrm>
            <a:off x="3030141" y="542925"/>
            <a:ext cx="2529000" cy="2369100"/>
          </a:xfrm>
          <a:prstGeom prst="rect">
            <a:avLst/>
          </a:prstGeom>
          <a:noFill/>
          <a:ln>
            <a:noFill/>
          </a:ln>
        </p:spPr>
      </p:sp>
      <p:sp>
        <p:nvSpPr>
          <p:cNvPr id="99" name="Google Shape;99;p22"/>
          <p:cNvSpPr>
            <a:spLocks noGrp="1"/>
          </p:cNvSpPr>
          <p:nvPr>
            <p:ph type="pic" idx="5"/>
          </p:nvPr>
        </p:nvSpPr>
        <p:spPr>
          <a:xfrm>
            <a:off x="3029706" y="3028950"/>
            <a:ext cx="2528700" cy="1571700"/>
          </a:xfrm>
          <a:prstGeom prst="rect">
            <a:avLst/>
          </a:prstGeom>
          <a:noFill/>
          <a:ln>
            <a:noFill/>
          </a:ln>
        </p:spPr>
      </p:sp>
      <p:sp>
        <p:nvSpPr>
          <p:cNvPr id="100" name="Google Shape;100;p22"/>
          <p:cNvSpPr txBox="1">
            <a:spLocks noGrp="1"/>
          </p:cNvSpPr>
          <p:nvPr>
            <p:ph type="body" idx="1"/>
          </p:nvPr>
        </p:nvSpPr>
        <p:spPr>
          <a:xfrm>
            <a:off x="5915633" y="1785166"/>
            <a:ext cx="2778000" cy="28998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100000"/>
              </a:lnSpc>
              <a:spcBef>
                <a:spcPts val="800"/>
              </a:spcBef>
              <a:spcAft>
                <a:spcPts val="0"/>
              </a:spcAft>
              <a:buClr>
                <a:schemeClr val="dk1"/>
              </a:buClr>
              <a:buSzPts val="1400"/>
              <a:buFont typeface="Arial"/>
              <a:buNone/>
              <a:defRPr sz="1400" b="0" i="0" u="none" strike="noStrike" cap="none">
                <a:solidFill>
                  <a:schemeClr val="dk1"/>
                </a:solidFill>
                <a:latin typeface="Lustria"/>
                <a:ea typeface="Lustria"/>
                <a:cs typeface="Lustria"/>
                <a:sym typeface="Lustria"/>
              </a:defRPr>
            </a:lvl1pPr>
            <a:lvl2pPr marL="914400" marR="0" lvl="1" indent="-317500" algn="l" rtl="0">
              <a:lnSpc>
                <a:spcPct val="12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2pPr>
            <a:lvl3pPr marL="1371600" marR="0" lvl="2" indent="-304800"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Lustria"/>
                <a:ea typeface="Lustria"/>
                <a:cs typeface="Lustria"/>
                <a:sym typeface="Lustria"/>
              </a:defRPr>
            </a:lvl3pPr>
            <a:lvl4pPr marL="1828800" marR="0" lvl="3"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4pPr>
            <a:lvl5pPr marL="2286000" marR="0" lvl="4"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L="4114800" marR="0" lvl="8" indent="-317500" algn="l" rtl="0">
              <a:lnSpc>
                <a:spcPct val="90000"/>
              </a:lnSpc>
              <a:spcBef>
                <a:spcPts val="400"/>
              </a:spcBef>
              <a:spcAft>
                <a:spcPts val="120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sp>
        <p:nvSpPr>
          <p:cNvPr id="101" name="Google Shape;101;p22"/>
          <p:cNvSpPr txBox="1">
            <a:spLocks noGrp="1"/>
          </p:cNvSpPr>
          <p:nvPr>
            <p:ph type="ftr" idx="11"/>
          </p:nvPr>
        </p:nvSpPr>
        <p:spPr>
          <a:xfrm>
            <a:off x="536537" y="4767263"/>
            <a:ext cx="34047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02" name="Google Shape;102;p22"/>
          <p:cNvSpPr txBox="1">
            <a:spLocks noGrp="1"/>
          </p:cNvSpPr>
          <p:nvPr>
            <p:ph type="dt" idx="10"/>
          </p:nvPr>
        </p:nvSpPr>
        <p:spPr>
          <a:xfrm>
            <a:off x="6277086" y="4767263"/>
            <a:ext cx="1944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03" name="Google Shape;103;p22"/>
          <p:cNvSpPr txBox="1">
            <a:spLocks noGrp="1"/>
          </p:cNvSpPr>
          <p:nvPr>
            <p:ph type="sldNum" idx="12"/>
          </p:nvPr>
        </p:nvSpPr>
        <p:spPr>
          <a:xfrm>
            <a:off x="8189259" y="4767263"/>
            <a:ext cx="504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4"/>
        <p:cNvGrpSpPr/>
        <p:nvPr/>
      </p:nvGrpSpPr>
      <p:grpSpPr>
        <a:xfrm>
          <a:off x="0" y="0"/>
          <a:ext cx="0" cy="0"/>
          <a:chOff x="0" y="0"/>
          <a:chExt cx="0" cy="0"/>
        </a:xfrm>
      </p:grpSpPr>
      <p:sp>
        <p:nvSpPr>
          <p:cNvPr id="105" name="Google Shape;105;p2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06" name="Google Shape;106;p2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7" name="Google Shape;107;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298450" algn="l" rtl="0">
              <a:lnSpc>
                <a:spcPct val="115000"/>
              </a:lnSpc>
              <a:spcBef>
                <a:spcPts val="120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2pPr>
            <a:lvl3pPr marL="1371600" marR="0" lvl="2" indent="-298450" algn="l" rtl="0">
              <a:lnSpc>
                <a:spcPct val="115000"/>
              </a:lnSpc>
              <a:spcBef>
                <a:spcPts val="120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3pPr>
            <a:lvl4pPr marL="1828800" marR="0" lvl="3" indent="-298450" algn="l" rtl="0">
              <a:lnSpc>
                <a:spcPct val="115000"/>
              </a:lnSpc>
              <a:spcBef>
                <a:spcPts val="120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4pPr>
            <a:lvl5pPr marL="2286000" marR="0" lvl="4" indent="-298450" algn="l" rtl="0">
              <a:lnSpc>
                <a:spcPct val="115000"/>
              </a:lnSpc>
              <a:spcBef>
                <a:spcPts val="120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5pPr>
            <a:lvl6pPr marL="2743200" marR="0" lvl="5" indent="-298450" algn="l" rtl="0">
              <a:lnSpc>
                <a:spcPct val="115000"/>
              </a:lnSpc>
              <a:spcBef>
                <a:spcPts val="120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6pPr>
            <a:lvl7pPr marL="3200400" marR="0" lvl="6" indent="-298450" algn="l" rtl="0">
              <a:lnSpc>
                <a:spcPct val="115000"/>
              </a:lnSpc>
              <a:spcBef>
                <a:spcPts val="120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7pPr>
            <a:lvl8pPr marL="3657600" marR="0" lvl="7" indent="-298450" algn="l" rtl="0">
              <a:lnSpc>
                <a:spcPct val="115000"/>
              </a:lnSpc>
              <a:spcBef>
                <a:spcPts val="120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8pPr>
            <a:lvl9pPr marL="4114800" marR="0" lvl="8" indent="-298450" algn="l" rtl="0">
              <a:lnSpc>
                <a:spcPct val="115000"/>
              </a:lnSpc>
              <a:spcBef>
                <a:spcPts val="1200"/>
              </a:spcBef>
              <a:spcAft>
                <a:spcPts val="1200"/>
              </a:spcAft>
              <a:buClr>
                <a:schemeClr val="dk2"/>
              </a:buClr>
              <a:buSzPts val="1100"/>
              <a:buFont typeface="Arial"/>
              <a:buChar char="■"/>
              <a:defRPr sz="11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6A8D34-7A9C-4262-8A2D-84CFFF373B3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199BEC-6DC8-454C-B79A-A5318DD336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68DED6-BE4A-4EA1-BD09-EEE03C18F70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F999A63-B822-4D79-A385-C72E0D4EB863}" type="datetimeFigureOut">
              <a:rPr lang="en-US" smtClean="0"/>
              <a:t>5/18/2026</a:t>
            </a:fld>
            <a:endParaRPr lang="en-US"/>
          </a:p>
        </p:txBody>
      </p:sp>
      <p:sp>
        <p:nvSpPr>
          <p:cNvPr id="5" name="Footer Placeholder 4">
            <a:extLst>
              <a:ext uri="{FF2B5EF4-FFF2-40B4-BE49-F238E27FC236}">
                <a16:creationId xmlns:a16="http://schemas.microsoft.com/office/drawing/2014/main" id="{70A14FA0-E9D7-4A9F-B4E8-7B0181C7C75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7B2D31-B6F9-4440-BB82-57B127252E8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5377525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18/10/relationships/comments" Target="../comments/modernComment_119_2F58680D.xml"/><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1E_73B5D6F2.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1F_F755A596.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28.sv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mailto:tom@treasurer.ks.gov"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27_2EC0EE50.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1C_3253E5AE.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1D_7C744E4D.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29_BBD64D51.xml"/><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25"/>
        <p:cNvGrpSpPr/>
        <p:nvPr/>
      </p:nvGrpSpPr>
      <p:grpSpPr>
        <a:xfrm>
          <a:off x="0" y="0"/>
          <a:ext cx="0" cy="0"/>
          <a:chOff x="0" y="0"/>
          <a:chExt cx="0" cy="0"/>
        </a:xfrm>
      </p:grpSpPr>
      <p:pic>
        <p:nvPicPr>
          <p:cNvPr id="3" name="Picture 2">
            <a:extLst>
              <a:ext uri="{FF2B5EF4-FFF2-40B4-BE49-F238E27FC236}">
                <a16:creationId xmlns:a16="http://schemas.microsoft.com/office/drawing/2014/main" id="{95198F0C-FF74-4396-AD73-C5FC5E07C6BA}"/>
              </a:ext>
            </a:extLst>
          </p:cNvPr>
          <p:cNvPicPr>
            <a:picLocks noChangeAspect="1"/>
          </p:cNvPicPr>
          <p:nvPr/>
        </p:nvPicPr>
        <p:blipFill>
          <a:blip r:embed="rId3"/>
          <a:stretch>
            <a:fillRect/>
          </a:stretch>
        </p:blipFill>
        <p:spPr>
          <a:xfrm>
            <a:off x="150388" y="54849"/>
            <a:ext cx="8843223" cy="50338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5"/>
        <p:cNvGrpSpPr/>
        <p:nvPr/>
      </p:nvGrpSpPr>
      <p:grpSpPr>
        <a:xfrm>
          <a:off x="0" y="0"/>
          <a:ext cx="0" cy="0"/>
          <a:chOff x="0" y="0"/>
          <a:chExt cx="0" cy="0"/>
        </a:xfrm>
      </p:grpSpPr>
      <p:sp>
        <p:nvSpPr>
          <p:cNvPr id="316" name="Google Shape;316;p41"/>
          <p:cNvSpPr/>
          <p:nvPr/>
        </p:nvSpPr>
        <p:spPr>
          <a:xfrm>
            <a:off x="6298" y="212319"/>
            <a:ext cx="9144000" cy="72198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5400" b="1" dirty="0">
                <a:solidFill>
                  <a:srgbClr val="121212"/>
                </a:solidFill>
                <a:latin typeface="Archivo Black"/>
                <a:ea typeface="Archivo Black"/>
                <a:cs typeface="Archivo Black"/>
                <a:sym typeface="Archivo Black"/>
              </a:rPr>
              <a:t>ABLE Versatility</a:t>
            </a:r>
            <a:endParaRPr sz="5400" dirty="0"/>
          </a:p>
        </p:txBody>
      </p:sp>
      <p:pic>
        <p:nvPicPr>
          <p:cNvPr id="317" name="Google Shape;317;p41"/>
          <p:cNvPicPr preferRelativeResize="0"/>
          <p:nvPr/>
        </p:nvPicPr>
        <p:blipFill rotWithShape="1">
          <a:blip r:embed="rId3">
            <a:alphaModFix/>
          </a:blip>
          <a:srcRect/>
          <a:stretch/>
        </p:blipFill>
        <p:spPr>
          <a:xfrm>
            <a:off x="79675" y="2038357"/>
            <a:ext cx="2293731" cy="2340488"/>
          </a:xfrm>
          <a:prstGeom prst="rect">
            <a:avLst/>
          </a:prstGeom>
          <a:noFill/>
          <a:ln>
            <a:noFill/>
          </a:ln>
        </p:spPr>
      </p:pic>
      <p:sp>
        <p:nvSpPr>
          <p:cNvPr id="318" name="Google Shape;318;p41"/>
          <p:cNvSpPr/>
          <p:nvPr/>
        </p:nvSpPr>
        <p:spPr>
          <a:xfrm>
            <a:off x="439729" y="3080388"/>
            <a:ext cx="1506300" cy="194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1300" b="1" i="0" u="none" strike="noStrike" cap="none" dirty="0">
                <a:solidFill>
                  <a:schemeClr val="dk1"/>
                </a:solidFill>
                <a:highlight>
                  <a:schemeClr val="lt1"/>
                </a:highlight>
                <a:latin typeface="Archivo Black"/>
                <a:ea typeface="Archivo Black"/>
                <a:cs typeface="Archivo Black"/>
                <a:sym typeface="Archivo Black"/>
              </a:rPr>
              <a:t>CHECKING</a:t>
            </a:r>
            <a:endParaRPr sz="1000" b="1" dirty="0">
              <a:solidFill>
                <a:schemeClr val="dk1"/>
              </a:solidFill>
              <a:highlight>
                <a:schemeClr val="lt1"/>
              </a:highlight>
            </a:endParaRPr>
          </a:p>
        </p:txBody>
      </p:sp>
      <p:pic>
        <p:nvPicPr>
          <p:cNvPr id="319" name="Google Shape;319;p41"/>
          <p:cNvPicPr preferRelativeResize="0"/>
          <p:nvPr/>
        </p:nvPicPr>
        <p:blipFill rotWithShape="1">
          <a:blip r:embed="rId4">
            <a:alphaModFix/>
          </a:blip>
          <a:srcRect/>
          <a:stretch/>
        </p:blipFill>
        <p:spPr>
          <a:xfrm>
            <a:off x="1902128" y="2097418"/>
            <a:ext cx="2373611" cy="2295886"/>
          </a:xfrm>
          <a:prstGeom prst="rect">
            <a:avLst/>
          </a:prstGeom>
          <a:noFill/>
          <a:ln>
            <a:noFill/>
          </a:ln>
        </p:spPr>
      </p:pic>
      <p:sp>
        <p:nvSpPr>
          <p:cNvPr id="320" name="Google Shape;320;p41"/>
          <p:cNvSpPr/>
          <p:nvPr/>
        </p:nvSpPr>
        <p:spPr>
          <a:xfrm>
            <a:off x="2306083" y="3083795"/>
            <a:ext cx="1629105" cy="27678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1300" b="1" i="0" u="none" strike="noStrike" cap="none" dirty="0">
                <a:solidFill>
                  <a:schemeClr val="dk1"/>
                </a:solidFill>
                <a:highlight>
                  <a:schemeClr val="lt1"/>
                </a:highlight>
                <a:latin typeface="Archivo Black"/>
                <a:ea typeface="Archivo Black"/>
                <a:cs typeface="Archivo Black"/>
                <a:sym typeface="Archivo Black"/>
              </a:rPr>
              <a:t>INVESTMENTS</a:t>
            </a:r>
            <a:endParaRPr sz="1000" b="1" dirty="0">
              <a:solidFill>
                <a:schemeClr val="dk1"/>
              </a:solidFill>
              <a:highlight>
                <a:schemeClr val="lt1"/>
              </a:highlight>
            </a:endParaRPr>
          </a:p>
        </p:txBody>
      </p:sp>
      <p:sp>
        <p:nvSpPr>
          <p:cNvPr id="324" name="Google Shape;324;p41"/>
          <p:cNvSpPr/>
          <p:nvPr/>
        </p:nvSpPr>
        <p:spPr>
          <a:xfrm>
            <a:off x="4255995" y="2127561"/>
            <a:ext cx="4888006" cy="2189258"/>
          </a:xfrm>
          <a:prstGeom prst="rect">
            <a:avLst/>
          </a:prstGeom>
          <a:noFill/>
          <a:ln>
            <a:noFill/>
          </a:ln>
        </p:spPr>
        <p:txBody>
          <a:bodyPr spcFirstLastPara="1" wrap="square" lIns="66950" tIns="66950" rIns="66950" bIns="0" anchor="t" anchorCtr="0">
            <a:noAutofit/>
          </a:bodyPr>
          <a:lstStyle/>
          <a:p>
            <a:pPr marL="0" marR="0" lvl="0" indent="0" algn="l" rtl="0">
              <a:lnSpc>
                <a:spcPct val="100000"/>
              </a:lnSpc>
              <a:spcBef>
                <a:spcPts val="0"/>
              </a:spcBef>
              <a:spcAft>
                <a:spcPts val="0"/>
              </a:spcAft>
              <a:buNone/>
            </a:pPr>
            <a:r>
              <a:rPr lang="en" sz="1800" b="1" i="0" u="none" strike="noStrike" cap="none" dirty="0">
                <a:solidFill>
                  <a:srgbClr val="000000"/>
                </a:solidFill>
                <a:latin typeface="Archivo Black"/>
                <a:ea typeface="Archivo Black"/>
                <a:cs typeface="Archivo Black"/>
                <a:sym typeface="Archivo Black"/>
              </a:rPr>
              <a:t>Choose from:</a:t>
            </a:r>
            <a:endParaRPr sz="1800" dirty="0"/>
          </a:p>
          <a:p>
            <a:pPr marL="0" marR="0" lvl="0" indent="0" algn="l" rtl="0">
              <a:lnSpc>
                <a:spcPct val="100000"/>
              </a:lnSpc>
              <a:spcBef>
                <a:spcPts val="0"/>
              </a:spcBef>
              <a:spcAft>
                <a:spcPts val="0"/>
              </a:spcAft>
              <a:buNone/>
            </a:pPr>
            <a:r>
              <a:rPr lang="en" sz="1800" b="1" i="0" u="none" strike="noStrike" cap="none" dirty="0">
                <a:solidFill>
                  <a:srgbClr val="000000"/>
                </a:solidFill>
                <a:sym typeface="Arial"/>
              </a:rPr>
              <a:t>  </a:t>
            </a:r>
            <a:endParaRPr sz="1800" dirty="0"/>
          </a:p>
          <a:p>
            <a:pPr marL="0" marR="0" lvl="0" indent="0" algn="l" rtl="0">
              <a:lnSpc>
                <a:spcPct val="100000"/>
              </a:lnSpc>
              <a:spcBef>
                <a:spcPts val="0"/>
              </a:spcBef>
              <a:spcAft>
                <a:spcPts val="0"/>
              </a:spcAft>
              <a:buNone/>
            </a:pPr>
            <a:r>
              <a:rPr lang="en" sz="1800" b="1" i="0" u="none" strike="noStrike" cap="none" dirty="0">
                <a:solidFill>
                  <a:schemeClr val="tx1"/>
                </a:solidFill>
                <a:sym typeface="Arial"/>
              </a:rPr>
              <a:t>   (a) Checking and savings options </a:t>
            </a:r>
            <a:endParaRPr sz="1800" dirty="0">
              <a:solidFill>
                <a:schemeClr val="tx1"/>
              </a:solidFill>
            </a:endParaRPr>
          </a:p>
          <a:p>
            <a:pPr marL="0" marR="0" lvl="0" indent="0" algn="l" rtl="0">
              <a:lnSpc>
                <a:spcPct val="100000"/>
              </a:lnSpc>
              <a:spcBef>
                <a:spcPts val="0"/>
              </a:spcBef>
              <a:spcAft>
                <a:spcPts val="0"/>
              </a:spcAft>
              <a:buNone/>
            </a:pPr>
            <a:r>
              <a:rPr lang="en" sz="1800" b="1" i="0" u="none" strike="noStrike" cap="none" dirty="0">
                <a:solidFill>
                  <a:schemeClr val="tx1"/>
                </a:solidFill>
                <a:sym typeface="Arial"/>
              </a:rPr>
              <a:t>             - FDIC insured</a:t>
            </a:r>
            <a:endParaRPr sz="1800" dirty="0">
              <a:solidFill>
                <a:schemeClr val="tx1"/>
              </a:solidFill>
            </a:endParaRPr>
          </a:p>
          <a:p>
            <a:pPr marL="0" marR="0" lvl="0" indent="0" algn="l" rtl="0">
              <a:lnSpc>
                <a:spcPct val="100000"/>
              </a:lnSpc>
              <a:spcBef>
                <a:spcPts val="0"/>
              </a:spcBef>
              <a:spcAft>
                <a:spcPts val="0"/>
              </a:spcAft>
              <a:buNone/>
            </a:pPr>
            <a:r>
              <a:rPr lang="en" sz="1800" b="1" i="0" u="none" strike="noStrike" cap="none" dirty="0">
                <a:solidFill>
                  <a:schemeClr val="tx1"/>
                </a:solidFill>
                <a:sym typeface="Arial"/>
              </a:rPr>
              <a:t>  </a:t>
            </a:r>
            <a:endParaRPr sz="1800" dirty="0">
              <a:solidFill>
                <a:schemeClr val="tx1"/>
              </a:solidFill>
            </a:endParaRPr>
          </a:p>
          <a:p>
            <a:pPr marL="0" marR="0" lvl="0" indent="0" algn="l" rtl="0">
              <a:lnSpc>
                <a:spcPct val="100000"/>
              </a:lnSpc>
              <a:spcBef>
                <a:spcPts val="0"/>
              </a:spcBef>
              <a:spcAft>
                <a:spcPts val="0"/>
              </a:spcAft>
              <a:buNone/>
            </a:pPr>
            <a:r>
              <a:rPr lang="en" sz="1800" b="1" i="0" u="none" strike="noStrike" cap="none" dirty="0">
                <a:solidFill>
                  <a:schemeClr val="tx1"/>
                </a:solidFill>
                <a:sym typeface="Arial"/>
              </a:rPr>
              <a:t>   (b)  Market-based investment options </a:t>
            </a:r>
            <a:endParaRPr sz="1800" dirty="0">
              <a:solidFill>
                <a:schemeClr val="tx1"/>
              </a:solidFill>
            </a:endParaRPr>
          </a:p>
          <a:p>
            <a:pPr marL="0" marR="0" lvl="0" indent="0" algn="l" rtl="0">
              <a:lnSpc>
                <a:spcPct val="100000"/>
              </a:lnSpc>
              <a:spcBef>
                <a:spcPts val="0"/>
              </a:spcBef>
              <a:spcAft>
                <a:spcPts val="0"/>
              </a:spcAft>
              <a:buNone/>
            </a:pPr>
            <a:r>
              <a:rPr lang="en" sz="1800" b="1" i="0" u="none" strike="noStrike" cap="none" dirty="0">
                <a:solidFill>
                  <a:schemeClr val="tx1"/>
                </a:solidFill>
                <a:sym typeface="Arial"/>
              </a:rPr>
              <a:t>             - stocks, bonds, </a:t>
            </a:r>
            <a:r>
              <a:rPr lang="en-US" sz="1800" b="1" i="0" u="none" strike="noStrike" cap="none" dirty="0">
                <a:solidFill>
                  <a:schemeClr val="tx1"/>
                </a:solidFill>
                <a:sym typeface="Arial"/>
              </a:rPr>
              <a:t>money market,</a:t>
            </a:r>
            <a:r>
              <a:rPr lang="en" sz="1800" b="1" i="0" u="none" strike="noStrike" cap="none" dirty="0">
                <a:solidFill>
                  <a:schemeClr val="tx1"/>
                </a:solidFill>
                <a:sym typeface="Arial"/>
              </a:rPr>
              <a:t> etc.</a:t>
            </a:r>
            <a:endParaRPr sz="1800" b="1" i="0" u="none" strike="noStrike" cap="none" dirty="0">
              <a:solidFill>
                <a:schemeClr val="tx1"/>
              </a:solidFil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0"/>
          <p:cNvSpPr/>
          <p:nvPr/>
        </p:nvSpPr>
        <p:spPr>
          <a:xfrm>
            <a:off x="-9525" y="-9525"/>
            <a:ext cx="5221800" cy="713400"/>
          </a:xfrm>
          <a:prstGeom prst="rect">
            <a:avLst/>
          </a:prstGeom>
          <a:solidFill>
            <a:srgbClr val="2940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2100" b="1">
                <a:solidFill>
                  <a:schemeClr val="lt1"/>
                </a:solidFill>
              </a:rPr>
              <a:t>  How to Use Your ABLE Account</a:t>
            </a:r>
            <a:endParaRPr sz="2100" b="1" i="0" u="none" strike="noStrike" cap="none">
              <a:solidFill>
                <a:schemeClr val="lt1"/>
              </a:solidFill>
            </a:endParaRPr>
          </a:p>
        </p:txBody>
      </p:sp>
      <p:pic>
        <p:nvPicPr>
          <p:cNvPr id="309" name="Google Shape;309;p40"/>
          <p:cNvPicPr preferRelativeResize="0"/>
          <p:nvPr/>
        </p:nvPicPr>
        <p:blipFill rotWithShape="1">
          <a:blip r:embed="rId3">
            <a:alphaModFix/>
          </a:blip>
          <a:srcRect l="7157" t="25495" r="15551" b="11953"/>
          <a:stretch/>
        </p:blipFill>
        <p:spPr>
          <a:xfrm>
            <a:off x="1786271" y="877539"/>
            <a:ext cx="5791200" cy="3049420"/>
          </a:xfrm>
          <a:prstGeom prst="rect">
            <a:avLst/>
          </a:prstGeom>
          <a:noFill/>
          <a:ln w="38100" cap="flat" cmpd="sng">
            <a:solidFill>
              <a:schemeClr val="dk2"/>
            </a:solidFill>
            <a:prstDash val="solid"/>
            <a:round/>
            <a:headEnd type="none" w="sm" len="sm"/>
            <a:tailEnd type="none" w="sm" len="sm"/>
          </a:ln>
        </p:spPr>
      </p:pic>
      <p:sp>
        <p:nvSpPr>
          <p:cNvPr id="310" name="Google Shape;310;p40"/>
          <p:cNvSpPr txBox="1"/>
          <p:nvPr/>
        </p:nvSpPr>
        <p:spPr>
          <a:xfrm>
            <a:off x="0" y="4026195"/>
            <a:ext cx="9067200" cy="111730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dirty="0">
                <a:solidFill>
                  <a:schemeClr val="dk1"/>
                </a:solidFill>
                <a:latin typeface="Calibri"/>
                <a:ea typeface="Calibri"/>
                <a:cs typeface="Calibri"/>
                <a:sym typeface="Calibri"/>
              </a:rPr>
              <a:t>Kansas ABLE accounts are designed to help pay for the account owner’s “Qualified Disability Expenses (QDEs),” which include: education, housing, transportation, employment training and support, assistive technology and related services, health, prevention and wellness, financial management and administrative services, legal fees, expenses for Kansas ABLE account oversight and monitoring, </a:t>
            </a:r>
            <a:r>
              <a:rPr lang="en" sz="1500" b="1" dirty="0">
                <a:solidFill>
                  <a:schemeClr val="dk1"/>
                </a:solidFill>
                <a:latin typeface="Calibri"/>
                <a:ea typeface="Calibri"/>
                <a:cs typeface="Calibri"/>
                <a:sym typeface="Calibri"/>
              </a:rPr>
              <a:t>basic living expenses</a:t>
            </a:r>
            <a:r>
              <a:rPr lang="en" sz="1500" dirty="0">
                <a:solidFill>
                  <a:schemeClr val="dk1"/>
                </a:solidFill>
                <a:latin typeface="Calibri"/>
                <a:ea typeface="Calibri"/>
                <a:cs typeface="Calibri"/>
                <a:sym typeface="Calibri"/>
              </a:rPr>
              <a:t>, etc. </a:t>
            </a:r>
            <a:endParaRPr sz="1500" dirty="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EF204-6891-024F-7ADA-5AACA24990FE}"/>
              </a:ext>
            </a:extLst>
          </p:cNvPr>
          <p:cNvSpPr>
            <a:spLocks noGrp="1"/>
          </p:cNvSpPr>
          <p:nvPr>
            <p:ph type="title"/>
          </p:nvPr>
        </p:nvSpPr>
        <p:spPr>
          <a:xfrm>
            <a:off x="0" y="510778"/>
            <a:ext cx="9144000" cy="994172"/>
          </a:xfrm>
        </p:spPr>
        <p:txBody>
          <a:bodyPr>
            <a:normAutofit/>
          </a:bodyPr>
          <a:lstStyle/>
          <a:p>
            <a:pPr algn="ctr"/>
            <a:r>
              <a:rPr lang="en-US" sz="4000" b="1" dirty="0"/>
              <a:t>Limitations to Contributions</a:t>
            </a:r>
          </a:p>
        </p:txBody>
      </p:sp>
      <p:graphicFrame>
        <p:nvGraphicFramePr>
          <p:cNvPr id="5" name="Content Placeholder 2">
            <a:extLst>
              <a:ext uri="{FF2B5EF4-FFF2-40B4-BE49-F238E27FC236}">
                <a16:creationId xmlns:a16="http://schemas.microsoft.com/office/drawing/2014/main" id="{96EE02A3-6712-0188-E83C-98BEE8630E78}"/>
              </a:ext>
            </a:extLst>
          </p:cNvPr>
          <p:cNvGraphicFramePr>
            <a:graphicFrameLocks noGrp="1"/>
          </p:cNvGraphicFramePr>
          <p:nvPr>
            <p:ph idx="4294967295"/>
            <p:extLst>
              <p:ext uri="{D42A27DB-BD31-4B8C-83A1-F6EECF244321}">
                <p14:modId xmlns:p14="http://schemas.microsoft.com/office/powerpoint/2010/main" val="1166204509"/>
              </p:ext>
            </p:extLst>
          </p:nvPr>
        </p:nvGraphicFramePr>
        <p:xfrm>
          <a:off x="0" y="1370013"/>
          <a:ext cx="7886700" cy="3262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94322957"/>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81760-A68F-F826-BCD6-76DE0BBA7951}"/>
              </a:ext>
            </a:extLst>
          </p:cNvPr>
          <p:cNvSpPr>
            <a:spLocks noGrp="1"/>
          </p:cNvSpPr>
          <p:nvPr>
            <p:ph type="title"/>
          </p:nvPr>
        </p:nvSpPr>
        <p:spPr>
          <a:xfrm>
            <a:off x="628650" y="359569"/>
            <a:ext cx="7886700" cy="994172"/>
          </a:xfrm>
        </p:spPr>
        <p:txBody>
          <a:bodyPr>
            <a:normAutofit/>
          </a:bodyPr>
          <a:lstStyle/>
          <a:p>
            <a:pPr algn="ctr"/>
            <a:r>
              <a:rPr lang="en-US" sz="4000" b="1" dirty="0"/>
              <a:t>ABLE to Work</a:t>
            </a:r>
          </a:p>
        </p:txBody>
      </p:sp>
      <p:sp>
        <p:nvSpPr>
          <p:cNvPr id="3" name="Content Placeholder 2">
            <a:extLst>
              <a:ext uri="{FF2B5EF4-FFF2-40B4-BE49-F238E27FC236}">
                <a16:creationId xmlns:a16="http://schemas.microsoft.com/office/drawing/2014/main" id="{C6CF506A-34D3-5E73-CA47-3AF14F000B1C}"/>
              </a:ext>
            </a:extLst>
          </p:cNvPr>
          <p:cNvSpPr>
            <a:spLocks noGrp="1"/>
          </p:cNvSpPr>
          <p:nvPr>
            <p:ph type="body" idx="1"/>
          </p:nvPr>
        </p:nvSpPr>
        <p:spPr>
          <a:xfrm>
            <a:off x="0" y="1220532"/>
            <a:ext cx="9009193" cy="3616714"/>
          </a:xfrm>
        </p:spPr>
        <p:txBody>
          <a:bodyPr>
            <a:noAutofit/>
          </a:bodyPr>
          <a:lstStyle/>
          <a:p>
            <a:pPr fontAlgn="base"/>
            <a:r>
              <a:rPr lang="en-US" sz="2000" dirty="0"/>
              <a:t>Kansas ABLE Account Owners who earn income can contribute additional funds (up to $15,650) beyond the Annual Contribution Limit of $20,000.</a:t>
            </a:r>
          </a:p>
          <a:p>
            <a:pPr marL="114300" indent="0" fontAlgn="base">
              <a:buNone/>
            </a:pPr>
            <a:endParaRPr lang="en-US" sz="2000" dirty="0"/>
          </a:p>
          <a:p>
            <a:pPr fontAlgn="base"/>
            <a:r>
              <a:rPr lang="en-US" sz="2000" dirty="0"/>
              <a:t>It is the Account Owner's or Authorized Individual's responsibility to ensure that the Annual Contribution Limit is not exceeded.</a:t>
            </a:r>
          </a:p>
          <a:p>
            <a:pPr fontAlgn="base"/>
            <a:endParaRPr lang="en-US" sz="2000" dirty="0"/>
          </a:p>
          <a:p>
            <a:pPr fontAlgn="base"/>
            <a:r>
              <a:rPr lang="en-US" sz="2000" dirty="0"/>
              <a:t>The ABLE to work contribution benefit of $15,650 is subject to change annually as the U.S. Department of Health and Human Services (HHS) updates it’s Poverty Guidelines. </a:t>
            </a:r>
          </a:p>
        </p:txBody>
      </p:sp>
    </p:spTree>
    <p:extLst>
      <p:ext uri="{BB962C8B-B14F-4D97-AF65-F5344CB8AC3E}">
        <p14:creationId xmlns:p14="http://schemas.microsoft.com/office/powerpoint/2010/main" val="1586938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8"/>
          <p:cNvSpPr/>
          <p:nvPr/>
        </p:nvSpPr>
        <p:spPr>
          <a:xfrm>
            <a:off x="-9525" y="-9525"/>
            <a:ext cx="5221800" cy="713400"/>
          </a:xfrm>
          <a:prstGeom prst="rect">
            <a:avLst/>
          </a:prstGeom>
          <a:solidFill>
            <a:srgbClr val="2940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2100" b="1">
                <a:solidFill>
                  <a:schemeClr val="lt1"/>
                </a:solidFill>
              </a:rPr>
              <a:t>   ABLE PAYROLL DEDUCTION </a:t>
            </a:r>
            <a:endParaRPr sz="2100" b="1" i="0" u="none" strike="noStrike" cap="none">
              <a:solidFill>
                <a:schemeClr val="lt1"/>
              </a:solidFill>
            </a:endParaRPr>
          </a:p>
        </p:txBody>
      </p:sp>
      <p:pic>
        <p:nvPicPr>
          <p:cNvPr id="283" name="Google Shape;283;p38"/>
          <p:cNvPicPr preferRelativeResize="0"/>
          <p:nvPr/>
        </p:nvPicPr>
        <p:blipFill rotWithShape="1">
          <a:blip r:embed="rId3">
            <a:alphaModFix/>
          </a:blip>
          <a:srcRect l="34400" t="38226" r="12747" b="13471"/>
          <a:stretch/>
        </p:blipFill>
        <p:spPr>
          <a:xfrm>
            <a:off x="614244" y="845045"/>
            <a:ext cx="7842184" cy="4194788"/>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0DBAC-862E-6467-D73B-1D0173E6A3DE}"/>
              </a:ext>
            </a:extLst>
          </p:cNvPr>
          <p:cNvSpPr>
            <a:spLocks noGrp="1"/>
          </p:cNvSpPr>
          <p:nvPr>
            <p:ph type="title"/>
          </p:nvPr>
        </p:nvSpPr>
        <p:spPr>
          <a:xfrm>
            <a:off x="0" y="273844"/>
            <a:ext cx="6538529" cy="994172"/>
          </a:xfrm>
        </p:spPr>
        <p:txBody>
          <a:bodyPr>
            <a:normAutofit/>
          </a:bodyPr>
          <a:lstStyle/>
          <a:p>
            <a:pPr algn="ctr"/>
            <a:r>
              <a:rPr lang="en-US" sz="3000" b="1" dirty="0"/>
              <a:t>ABLE Account Enrollment</a:t>
            </a:r>
          </a:p>
        </p:txBody>
      </p:sp>
      <p:graphicFrame>
        <p:nvGraphicFramePr>
          <p:cNvPr id="5" name="Content Placeholder 2">
            <a:extLst>
              <a:ext uri="{FF2B5EF4-FFF2-40B4-BE49-F238E27FC236}">
                <a16:creationId xmlns:a16="http://schemas.microsoft.com/office/drawing/2014/main" id="{DB36DA18-1607-45A4-7B5A-9ADAE46C256C}"/>
              </a:ext>
            </a:extLst>
          </p:cNvPr>
          <p:cNvGraphicFramePr>
            <a:graphicFrameLocks noGrp="1"/>
          </p:cNvGraphicFramePr>
          <p:nvPr>
            <p:ph idx="4294967295"/>
            <p:extLst>
              <p:ext uri="{D42A27DB-BD31-4B8C-83A1-F6EECF244321}">
                <p14:modId xmlns:p14="http://schemas.microsoft.com/office/powerpoint/2010/main" val="3602569036"/>
              </p:ext>
            </p:extLst>
          </p:nvPr>
        </p:nvGraphicFramePr>
        <p:xfrm>
          <a:off x="0" y="1066800"/>
          <a:ext cx="8621713" cy="4005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A logo for a sports team&#10;&#10;Description automatically generated">
            <a:extLst>
              <a:ext uri="{FF2B5EF4-FFF2-40B4-BE49-F238E27FC236}">
                <a16:creationId xmlns:a16="http://schemas.microsoft.com/office/drawing/2014/main" id="{7A1FDF12-4614-ADCE-C692-39F4C1A5D40B}"/>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069021" y="272406"/>
            <a:ext cx="1802009" cy="995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748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holding a yellow sign&#10;&#10;Description automatically generated">
            <a:extLst>
              <a:ext uri="{FF2B5EF4-FFF2-40B4-BE49-F238E27FC236}">
                <a16:creationId xmlns:a16="http://schemas.microsoft.com/office/drawing/2014/main" id="{202179D9-AA43-02CC-B34B-748689461216}"/>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0495"/>
          <a:stretch/>
        </p:blipFill>
        <p:spPr>
          <a:xfrm>
            <a:off x="15" y="1"/>
            <a:ext cx="9143985" cy="5143499"/>
          </a:xfrm>
          <a:prstGeom prst="rect">
            <a:avLst/>
          </a:prstGeom>
        </p:spPr>
      </p:pic>
      <p:sp>
        <p:nvSpPr>
          <p:cNvPr id="2" name="Title 1">
            <a:extLst>
              <a:ext uri="{FF2B5EF4-FFF2-40B4-BE49-F238E27FC236}">
                <a16:creationId xmlns:a16="http://schemas.microsoft.com/office/drawing/2014/main" id="{0A8833E1-77F3-2874-F263-213240503C4B}"/>
              </a:ext>
            </a:extLst>
          </p:cNvPr>
          <p:cNvSpPr>
            <a:spLocks noGrp="1"/>
          </p:cNvSpPr>
          <p:nvPr>
            <p:ph type="title"/>
          </p:nvPr>
        </p:nvSpPr>
        <p:spPr>
          <a:xfrm>
            <a:off x="0" y="3012141"/>
            <a:ext cx="5681382" cy="838734"/>
          </a:xfrm>
        </p:spPr>
        <p:txBody>
          <a:bodyPr spcFirstLastPara="1" vert="horz" wrap="square" lIns="68580" tIns="34290" rIns="68580" bIns="34290" rtlCol="0" anchor="b" anchorCtr="0">
            <a:normAutofit/>
          </a:bodyPr>
          <a:lstStyle/>
          <a:p>
            <a:pPr algn="ctr"/>
            <a:r>
              <a:rPr lang="en-US" sz="4200" b="1" dirty="0">
                <a:solidFill>
                  <a:schemeClr val="tx1"/>
                </a:solidFill>
              </a:rPr>
              <a:t>UgiftABLE.com</a:t>
            </a:r>
          </a:p>
        </p:txBody>
      </p:sp>
    </p:spTree>
    <p:extLst>
      <p:ext uri="{BB962C8B-B14F-4D97-AF65-F5344CB8AC3E}">
        <p14:creationId xmlns:p14="http://schemas.microsoft.com/office/powerpoint/2010/main" val="2874986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89F59-809F-2A25-965C-674D308BDDD0}"/>
              </a:ext>
            </a:extLst>
          </p:cNvPr>
          <p:cNvSpPr>
            <a:spLocks noGrp="1"/>
          </p:cNvSpPr>
          <p:nvPr>
            <p:ph type="title"/>
          </p:nvPr>
        </p:nvSpPr>
        <p:spPr>
          <a:xfrm>
            <a:off x="457200" y="340685"/>
            <a:ext cx="8229600" cy="857400"/>
          </a:xfrm>
        </p:spPr>
        <p:txBody>
          <a:bodyPr>
            <a:normAutofit/>
          </a:bodyPr>
          <a:lstStyle/>
          <a:p>
            <a:pPr algn="ctr"/>
            <a:r>
              <a:rPr lang="en-US" sz="2800" b="1" dirty="0"/>
              <a:t>Tax Advantages</a:t>
            </a:r>
          </a:p>
        </p:txBody>
      </p:sp>
      <p:graphicFrame>
        <p:nvGraphicFramePr>
          <p:cNvPr id="5" name="Content Placeholder 2">
            <a:extLst>
              <a:ext uri="{FF2B5EF4-FFF2-40B4-BE49-F238E27FC236}">
                <a16:creationId xmlns:a16="http://schemas.microsoft.com/office/drawing/2014/main" id="{D08460F6-A169-8771-50A9-C02EBE354540}"/>
              </a:ext>
            </a:extLst>
          </p:cNvPr>
          <p:cNvGraphicFramePr>
            <a:graphicFrameLocks noGrp="1"/>
          </p:cNvGraphicFramePr>
          <p:nvPr>
            <p:ph idx="4294967295"/>
            <p:extLst>
              <p:ext uri="{D42A27DB-BD31-4B8C-83A1-F6EECF244321}">
                <p14:modId xmlns:p14="http://schemas.microsoft.com/office/powerpoint/2010/main" val="4185699553"/>
              </p:ext>
            </p:extLst>
          </p:nvPr>
        </p:nvGraphicFramePr>
        <p:xfrm>
          <a:off x="0" y="13700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2459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2EFA-FA6D-D9B4-C825-24DD15B3E3B7}"/>
              </a:ext>
            </a:extLst>
          </p:cNvPr>
          <p:cNvSpPr>
            <a:spLocks noGrp="1"/>
          </p:cNvSpPr>
          <p:nvPr>
            <p:ph type="title"/>
          </p:nvPr>
        </p:nvSpPr>
        <p:spPr>
          <a:xfrm>
            <a:off x="1" y="128588"/>
            <a:ext cx="9144000" cy="1217295"/>
          </a:xfrm>
        </p:spPr>
        <p:txBody>
          <a:bodyPr anchor="ctr">
            <a:normAutofit/>
          </a:bodyPr>
          <a:lstStyle/>
          <a:p>
            <a:r>
              <a:rPr lang="en-US" sz="3000" b="1" dirty="0"/>
              <a:t>Q: Will ABLE account owners need approval before spending the money in their accounts? </a:t>
            </a:r>
          </a:p>
        </p:txBody>
      </p:sp>
      <p:sp>
        <p:nvSpPr>
          <p:cNvPr id="3" name="Content Placeholder 2">
            <a:extLst>
              <a:ext uri="{FF2B5EF4-FFF2-40B4-BE49-F238E27FC236}">
                <a16:creationId xmlns:a16="http://schemas.microsoft.com/office/drawing/2014/main" id="{E9CBC9CF-066A-DC15-1289-1D08D8D2FE7D}"/>
              </a:ext>
            </a:extLst>
          </p:cNvPr>
          <p:cNvSpPr>
            <a:spLocks/>
          </p:cNvSpPr>
          <p:nvPr/>
        </p:nvSpPr>
        <p:spPr>
          <a:xfrm>
            <a:off x="1" y="1141228"/>
            <a:ext cx="9144000" cy="1800447"/>
          </a:xfrm>
          <a:prstGeom prst="rect">
            <a:avLst/>
          </a:prstGeom>
        </p:spPr>
        <p:txBody>
          <a:bodyPr/>
          <a:lstStyle/>
          <a:p>
            <a:pPr defTabSz="493776">
              <a:spcAft>
                <a:spcPts val="450"/>
              </a:spcAft>
            </a:pPr>
            <a:endParaRPr lang="en-US" sz="1875" i="1" kern="1200" dirty="0">
              <a:solidFill>
                <a:schemeClr val="tx1"/>
              </a:solidFill>
              <a:latin typeface="+mn-lt"/>
              <a:ea typeface="+mn-ea"/>
              <a:cs typeface="+mn-cs"/>
            </a:endParaRPr>
          </a:p>
          <a:p>
            <a:pPr defTabSz="493776">
              <a:spcAft>
                <a:spcPts val="450"/>
              </a:spcAft>
            </a:pPr>
            <a:r>
              <a:rPr lang="en-US" sz="1875" i="1" kern="1200" dirty="0">
                <a:solidFill>
                  <a:schemeClr val="tx1"/>
                </a:solidFill>
                <a:latin typeface="+mn-lt"/>
                <a:ea typeface="+mn-ea"/>
                <a:cs typeface="+mn-cs"/>
              </a:rPr>
              <a:t>A: No verification or approval of expenses from an ABLE account required. Account owners will, however, be required to maintain documentation to prove that their expenses are qualified if they are audited. </a:t>
            </a:r>
            <a:endParaRPr lang="en-US" sz="1875" i="1" dirty="0">
              <a:solidFill>
                <a:schemeClr val="tx1"/>
              </a:solidFill>
            </a:endParaRPr>
          </a:p>
        </p:txBody>
      </p:sp>
      <p:sp>
        <p:nvSpPr>
          <p:cNvPr id="4" name="Title 1">
            <a:extLst>
              <a:ext uri="{FF2B5EF4-FFF2-40B4-BE49-F238E27FC236}">
                <a16:creationId xmlns:a16="http://schemas.microsoft.com/office/drawing/2014/main" id="{D011CDE2-C8D4-7DDC-F2E8-551494BB6867}"/>
              </a:ext>
            </a:extLst>
          </p:cNvPr>
          <p:cNvSpPr txBox="1">
            <a:spLocks/>
          </p:cNvSpPr>
          <p:nvPr/>
        </p:nvSpPr>
        <p:spPr>
          <a:xfrm>
            <a:off x="0" y="3174201"/>
            <a:ext cx="9144000" cy="71771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93776">
              <a:spcAft>
                <a:spcPts val="450"/>
              </a:spcAft>
            </a:pPr>
            <a:r>
              <a:rPr lang="en-US" sz="3000" b="1" dirty="0"/>
              <a:t>Q: What are the penalties for a ”Nonqualified Withdrawals”</a:t>
            </a:r>
          </a:p>
        </p:txBody>
      </p:sp>
      <p:sp>
        <p:nvSpPr>
          <p:cNvPr id="5" name="Content Placeholder 2">
            <a:extLst>
              <a:ext uri="{FF2B5EF4-FFF2-40B4-BE49-F238E27FC236}">
                <a16:creationId xmlns:a16="http://schemas.microsoft.com/office/drawing/2014/main" id="{4DF39D7F-ED20-F393-321E-C4A0ACAA5E10}"/>
              </a:ext>
            </a:extLst>
          </p:cNvPr>
          <p:cNvSpPr txBox="1">
            <a:spLocks/>
          </p:cNvSpPr>
          <p:nvPr/>
        </p:nvSpPr>
        <p:spPr>
          <a:xfrm>
            <a:off x="56707" y="4124441"/>
            <a:ext cx="9087293" cy="90253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93776">
              <a:spcBef>
                <a:spcPts val="540"/>
              </a:spcBef>
              <a:buNone/>
            </a:pPr>
            <a:r>
              <a:rPr lang="en-US" sz="1875" i="1" dirty="0"/>
              <a:t>A: Account owners will have to pay taxes on earnings plus pay a 10% federal tax penalty for distributions not used for qualified expenses.</a:t>
            </a:r>
          </a:p>
        </p:txBody>
      </p:sp>
    </p:spTree>
    <p:extLst>
      <p:ext uri="{BB962C8B-B14F-4D97-AF65-F5344CB8AC3E}">
        <p14:creationId xmlns:p14="http://schemas.microsoft.com/office/powerpoint/2010/main" val="3185775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21E-B945-F572-8E2F-A4212C3E0D8D}"/>
              </a:ext>
            </a:extLst>
          </p:cNvPr>
          <p:cNvSpPr>
            <a:spLocks noGrp="1"/>
          </p:cNvSpPr>
          <p:nvPr>
            <p:ph type="title"/>
          </p:nvPr>
        </p:nvSpPr>
        <p:spPr>
          <a:xfrm>
            <a:off x="1" y="56130"/>
            <a:ext cx="9143999" cy="501083"/>
          </a:xfrm>
        </p:spPr>
        <p:txBody>
          <a:bodyPr anchor="b">
            <a:normAutofit fontScale="90000"/>
          </a:bodyPr>
          <a:lstStyle/>
          <a:p>
            <a:r>
              <a:rPr lang="en-US" sz="2700" dirty="0"/>
              <a:t>ABLE Account Investment and Maintenance Fees </a:t>
            </a:r>
          </a:p>
        </p:txBody>
      </p:sp>
      <p:sp>
        <p:nvSpPr>
          <p:cNvPr id="7" name="Content Placeholder 7">
            <a:extLst>
              <a:ext uri="{FF2B5EF4-FFF2-40B4-BE49-F238E27FC236}">
                <a16:creationId xmlns:a16="http://schemas.microsoft.com/office/drawing/2014/main" id="{7D3C892A-4E38-4F87-AC09-F04B7F81C236}"/>
              </a:ext>
            </a:extLst>
          </p:cNvPr>
          <p:cNvSpPr>
            <a:spLocks noGrp="1"/>
          </p:cNvSpPr>
          <p:nvPr>
            <p:ph type="body" idx="1"/>
          </p:nvPr>
        </p:nvSpPr>
        <p:spPr>
          <a:xfrm>
            <a:off x="7019365" y="474650"/>
            <a:ext cx="2124635" cy="4668850"/>
          </a:xfrm>
        </p:spPr>
        <p:txBody>
          <a:bodyPr anchor="ctr">
            <a:noAutofit/>
          </a:bodyPr>
          <a:lstStyle/>
          <a:p>
            <a:pPr marL="0" indent="0">
              <a:buNone/>
            </a:pPr>
            <a:r>
              <a:rPr lang="en-US" sz="1600" b="1" dirty="0"/>
              <a:t>  Fee Reduction:</a:t>
            </a:r>
          </a:p>
          <a:p>
            <a:r>
              <a:rPr lang="en-US" sz="1600" dirty="0"/>
              <a:t>Electronic delivery reduces Quarterly Fee by </a:t>
            </a:r>
            <a:r>
              <a:rPr lang="en-US" sz="1600" b="1" dirty="0"/>
              <a:t>$6.25</a:t>
            </a:r>
            <a:r>
              <a:rPr lang="en-US" sz="1600" dirty="0"/>
              <a:t>. </a:t>
            </a:r>
          </a:p>
          <a:p>
            <a:r>
              <a:rPr lang="en-US" sz="1600" dirty="0"/>
              <a:t>Kansas residents get an extra quarterly discount of </a:t>
            </a:r>
            <a:r>
              <a:rPr lang="en-US" sz="1600" b="1" dirty="0"/>
              <a:t>$1.25</a:t>
            </a:r>
            <a:r>
              <a:rPr lang="en-US" sz="1600" dirty="0"/>
              <a:t>.</a:t>
            </a:r>
          </a:p>
          <a:p>
            <a:r>
              <a:rPr lang="en-US" sz="1600" dirty="0"/>
              <a:t>Quarterly Maintenance fee after both fee deductions: </a:t>
            </a:r>
            <a:r>
              <a:rPr lang="en-US" sz="1600" b="1" dirty="0"/>
              <a:t>$6.50</a:t>
            </a:r>
          </a:p>
        </p:txBody>
      </p:sp>
      <p:pic>
        <p:nvPicPr>
          <p:cNvPr id="4" name="Picture 3">
            <a:extLst>
              <a:ext uri="{FF2B5EF4-FFF2-40B4-BE49-F238E27FC236}">
                <a16:creationId xmlns:a16="http://schemas.microsoft.com/office/drawing/2014/main" id="{9A9622C6-9F7F-4E87-9F90-F89749A03900}"/>
              </a:ext>
            </a:extLst>
          </p:cNvPr>
          <p:cNvPicPr>
            <a:picLocks noChangeAspect="1"/>
          </p:cNvPicPr>
          <p:nvPr/>
        </p:nvPicPr>
        <p:blipFill>
          <a:blip r:embed="rId4"/>
          <a:stretch>
            <a:fillRect/>
          </a:stretch>
        </p:blipFill>
        <p:spPr>
          <a:xfrm>
            <a:off x="58190" y="650822"/>
            <a:ext cx="7142710" cy="4316506"/>
          </a:xfrm>
          <a:prstGeom prst="rect">
            <a:avLst/>
          </a:prstGeom>
        </p:spPr>
      </p:pic>
    </p:spTree>
    <p:extLst>
      <p:ext uri="{BB962C8B-B14F-4D97-AF65-F5344CB8AC3E}">
        <p14:creationId xmlns:p14="http://schemas.microsoft.com/office/powerpoint/2010/main" val="1941296882"/>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7" name="Google Shape;147;p29"/>
          <p:cNvGrpSpPr/>
          <p:nvPr/>
        </p:nvGrpSpPr>
        <p:grpSpPr>
          <a:xfrm>
            <a:off x="4094300" y="540569"/>
            <a:ext cx="4844069" cy="4338819"/>
            <a:chOff x="-71246" y="488"/>
            <a:chExt cx="5889446" cy="3997957"/>
          </a:xfrm>
        </p:grpSpPr>
        <p:cxnSp>
          <p:nvCxnSpPr>
            <p:cNvPr id="148" name="Google Shape;148;p29"/>
            <p:cNvCxnSpPr/>
            <p:nvPr/>
          </p:nvCxnSpPr>
          <p:spPr>
            <a:xfrm>
              <a:off x="0" y="488"/>
              <a:ext cx="5818200" cy="0"/>
            </a:xfrm>
            <a:prstGeom prst="straightConnector1">
              <a:avLst/>
            </a:prstGeom>
            <a:solidFill>
              <a:schemeClr val="accent3"/>
            </a:solidFill>
            <a:ln w="12700" cap="flat" cmpd="sng">
              <a:solidFill>
                <a:schemeClr val="accent3"/>
              </a:solidFill>
              <a:prstDash val="solid"/>
              <a:miter lim="800000"/>
              <a:headEnd type="none" w="sm" len="sm"/>
              <a:tailEnd type="none" w="sm" len="sm"/>
            </a:ln>
          </p:spPr>
        </p:cxnSp>
        <p:sp>
          <p:nvSpPr>
            <p:cNvPr id="149" name="Google Shape;149;p29"/>
            <p:cNvSpPr/>
            <p:nvPr/>
          </p:nvSpPr>
          <p:spPr>
            <a:xfrm>
              <a:off x="0" y="488"/>
              <a:ext cx="5818200" cy="571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0" name="Google Shape;150;p29"/>
            <p:cNvSpPr txBox="1"/>
            <p:nvPr/>
          </p:nvSpPr>
          <p:spPr>
            <a:xfrm>
              <a:off x="0" y="488"/>
              <a:ext cx="5818200" cy="571200"/>
            </a:xfrm>
            <a:prstGeom prst="rect">
              <a:avLst/>
            </a:prstGeom>
            <a:noFill/>
            <a:ln>
              <a:noFill/>
            </a:ln>
          </p:spPr>
          <p:txBody>
            <a:bodyPr spcFirstLastPara="1" wrap="square" lIns="74300" tIns="74300" rIns="74300" bIns="74300" anchor="t" anchorCtr="0">
              <a:noAutofit/>
            </a:bodyPr>
            <a:lstStyle/>
            <a:p>
              <a:pPr marL="0" marR="0" lvl="0" indent="0" algn="l" rtl="0">
                <a:lnSpc>
                  <a:spcPct val="90000"/>
                </a:lnSpc>
                <a:spcBef>
                  <a:spcPts val="0"/>
                </a:spcBef>
                <a:spcAft>
                  <a:spcPts val="0"/>
                </a:spcAft>
                <a:buClr>
                  <a:schemeClr val="dk1"/>
                </a:buClr>
                <a:buSzPts val="2000"/>
                <a:buFont typeface="Calibri"/>
                <a:buNone/>
              </a:pPr>
              <a:r>
                <a:rPr lang="en-US" sz="2000" b="1" i="0" u="none" strike="noStrike" cap="none" dirty="0">
                  <a:solidFill>
                    <a:schemeClr val="dk1"/>
                  </a:solidFill>
                  <a:latin typeface="Calibri"/>
                  <a:ea typeface="Calibri"/>
                  <a:cs typeface="Calibri"/>
                  <a:sym typeface="Calibri"/>
                </a:rPr>
                <a:t>History of the ABLE Savings Program</a:t>
              </a:r>
              <a:endParaRPr sz="2000" b="1" i="0" u="none" strike="noStrike" cap="none" dirty="0">
                <a:solidFill>
                  <a:schemeClr val="dk1"/>
                </a:solidFill>
                <a:latin typeface="Calibri"/>
                <a:ea typeface="Calibri"/>
                <a:cs typeface="Calibri"/>
                <a:sym typeface="Calibri"/>
              </a:endParaRPr>
            </a:p>
          </p:txBody>
        </p:sp>
        <p:cxnSp>
          <p:nvCxnSpPr>
            <p:cNvPr id="151" name="Google Shape;151;p29"/>
            <p:cNvCxnSpPr/>
            <p:nvPr/>
          </p:nvCxnSpPr>
          <p:spPr>
            <a:xfrm>
              <a:off x="0" y="571614"/>
              <a:ext cx="5818200" cy="0"/>
            </a:xfrm>
            <a:prstGeom prst="straightConnector1">
              <a:avLst/>
            </a:prstGeom>
            <a:solidFill>
              <a:schemeClr val="accent3"/>
            </a:solidFill>
            <a:ln w="12700" cap="flat" cmpd="sng">
              <a:solidFill>
                <a:schemeClr val="accent3"/>
              </a:solidFill>
              <a:prstDash val="solid"/>
              <a:miter lim="800000"/>
              <a:headEnd type="none" w="sm" len="sm"/>
              <a:tailEnd type="none" w="sm" len="sm"/>
            </a:ln>
          </p:spPr>
        </p:cxnSp>
        <p:sp>
          <p:nvSpPr>
            <p:cNvPr id="152" name="Google Shape;152;p29"/>
            <p:cNvSpPr/>
            <p:nvPr/>
          </p:nvSpPr>
          <p:spPr>
            <a:xfrm>
              <a:off x="0" y="571614"/>
              <a:ext cx="5818200" cy="571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3" name="Google Shape;153;p29"/>
            <p:cNvSpPr txBox="1"/>
            <p:nvPr/>
          </p:nvSpPr>
          <p:spPr>
            <a:xfrm>
              <a:off x="0" y="571614"/>
              <a:ext cx="5818200" cy="571200"/>
            </a:xfrm>
            <a:prstGeom prst="rect">
              <a:avLst/>
            </a:prstGeom>
            <a:noFill/>
            <a:ln>
              <a:noFill/>
            </a:ln>
          </p:spPr>
          <p:txBody>
            <a:bodyPr spcFirstLastPara="1" wrap="square" lIns="74300" tIns="74300" rIns="74300" bIns="74300" anchor="t" anchorCtr="0">
              <a:noAutofit/>
            </a:bodyPr>
            <a:lstStyle/>
            <a:p>
              <a:pPr marL="0" marR="0" lvl="0" indent="0" algn="l" rtl="0">
                <a:lnSpc>
                  <a:spcPct val="90000"/>
                </a:lnSpc>
                <a:spcBef>
                  <a:spcPts val="0"/>
                </a:spcBef>
                <a:spcAft>
                  <a:spcPts val="0"/>
                </a:spcAft>
                <a:buClr>
                  <a:schemeClr val="dk1"/>
                </a:buClr>
                <a:buSzPts val="2000"/>
                <a:buFont typeface="Calibri"/>
                <a:buNone/>
              </a:pPr>
              <a:r>
                <a:rPr lang="en" sz="2000" b="1" i="0" u="none" strike="noStrike" cap="none" dirty="0">
                  <a:solidFill>
                    <a:schemeClr val="dk1"/>
                  </a:solidFill>
                  <a:latin typeface="Calibri"/>
                  <a:ea typeface="Calibri"/>
                  <a:cs typeface="Calibri"/>
                  <a:sym typeface="Calibri"/>
                </a:rPr>
                <a:t>What is an ABLE account?</a:t>
              </a:r>
              <a:endParaRPr sz="2000" b="1" i="0" u="none" strike="noStrike" cap="none" dirty="0">
                <a:solidFill>
                  <a:schemeClr val="dk1"/>
                </a:solidFill>
                <a:latin typeface="Calibri"/>
                <a:ea typeface="Calibri"/>
                <a:cs typeface="Calibri"/>
                <a:sym typeface="Calibri"/>
              </a:endParaRPr>
            </a:p>
          </p:txBody>
        </p:sp>
        <p:cxnSp>
          <p:nvCxnSpPr>
            <p:cNvPr id="154" name="Google Shape;154;p29"/>
            <p:cNvCxnSpPr/>
            <p:nvPr/>
          </p:nvCxnSpPr>
          <p:spPr>
            <a:xfrm>
              <a:off x="0" y="1142740"/>
              <a:ext cx="5818200" cy="0"/>
            </a:xfrm>
            <a:prstGeom prst="straightConnector1">
              <a:avLst/>
            </a:prstGeom>
            <a:solidFill>
              <a:schemeClr val="accent3"/>
            </a:solidFill>
            <a:ln w="12700" cap="flat" cmpd="sng">
              <a:solidFill>
                <a:schemeClr val="accent3"/>
              </a:solidFill>
              <a:prstDash val="solid"/>
              <a:miter lim="800000"/>
              <a:headEnd type="none" w="sm" len="sm"/>
              <a:tailEnd type="none" w="sm" len="sm"/>
            </a:ln>
          </p:spPr>
        </p:cxnSp>
        <p:sp>
          <p:nvSpPr>
            <p:cNvPr id="155" name="Google Shape;155;p29"/>
            <p:cNvSpPr/>
            <p:nvPr/>
          </p:nvSpPr>
          <p:spPr>
            <a:xfrm>
              <a:off x="0" y="1142740"/>
              <a:ext cx="5818200" cy="571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6" name="Google Shape;156;p29"/>
            <p:cNvSpPr txBox="1"/>
            <p:nvPr/>
          </p:nvSpPr>
          <p:spPr>
            <a:xfrm>
              <a:off x="0" y="1142740"/>
              <a:ext cx="5818200" cy="571200"/>
            </a:xfrm>
            <a:prstGeom prst="rect">
              <a:avLst/>
            </a:prstGeom>
            <a:noFill/>
            <a:ln>
              <a:noFill/>
            </a:ln>
          </p:spPr>
          <p:txBody>
            <a:bodyPr spcFirstLastPara="1" wrap="square" lIns="74300" tIns="74300" rIns="74300" bIns="74300" anchor="t" anchorCtr="0">
              <a:noAutofit/>
            </a:bodyPr>
            <a:lstStyle/>
            <a:p>
              <a:pPr marL="0" marR="0" lvl="0" indent="0" algn="l" rtl="0">
                <a:lnSpc>
                  <a:spcPct val="90000"/>
                </a:lnSpc>
                <a:spcBef>
                  <a:spcPts val="0"/>
                </a:spcBef>
                <a:spcAft>
                  <a:spcPts val="0"/>
                </a:spcAft>
                <a:buClr>
                  <a:schemeClr val="dk1"/>
                </a:buClr>
                <a:buSzPts val="2000"/>
                <a:buFont typeface="Calibri"/>
                <a:buNone/>
              </a:pPr>
              <a:r>
                <a:rPr lang="en" sz="2000" b="1" i="0" u="none" strike="noStrike" cap="none">
                  <a:solidFill>
                    <a:schemeClr val="dk1"/>
                  </a:solidFill>
                  <a:latin typeface="Calibri"/>
                  <a:ea typeface="Calibri"/>
                  <a:cs typeface="Calibri"/>
                  <a:sym typeface="Calibri"/>
                </a:rPr>
                <a:t>Who is Eligible?</a:t>
              </a:r>
              <a:endParaRPr sz="2000" b="1" i="0" u="none" strike="noStrike" cap="none">
                <a:solidFill>
                  <a:schemeClr val="dk1"/>
                </a:solidFill>
                <a:latin typeface="Calibri"/>
                <a:ea typeface="Calibri"/>
                <a:cs typeface="Calibri"/>
                <a:sym typeface="Calibri"/>
              </a:endParaRPr>
            </a:p>
          </p:txBody>
        </p:sp>
        <p:cxnSp>
          <p:nvCxnSpPr>
            <p:cNvPr id="157" name="Google Shape;157;p29"/>
            <p:cNvCxnSpPr/>
            <p:nvPr/>
          </p:nvCxnSpPr>
          <p:spPr>
            <a:xfrm>
              <a:off x="0" y="1713866"/>
              <a:ext cx="5818200" cy="0"/>
            </a:xfrm>
            <a:prstGeom prst="straightConnector1">
              <a:avLst/>
            </a:prstGeom>
            <a:solidFill>
              <a:schemeClr val="accent3"/>
            </a:solidFill>
            <a:ln w="12700" cap="flat" cmpd="sng">
              <a:solidFill>
                <a:schemeClr val="accent3"/>
              </a:solidFill>
              <a:prstDash val="solid"/>
              <a:miter lim="800000"/>
              <a:headEnd type="none" w="sm" len="sm"/>
              <a:tailEnd type="none" w="sm" len="sm"/>
            </a:ln>
          </p:spPr>
        </p:cxnSp>
        <p:sp>
          <p:nvSpPr>
            <p:cNvPr id="158" name="Google Shape;158;p29"/>
            <p:cNvSpPr/>
            <p:nvPr/>
          </p:nvSpPr>
          <p:spPr>
            <a:xfrm>
              <a:off x="0" y="1713866"/>
              <a:ext cx="5818200" cy="571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9" name="Google Shape;159;p29"/>
            <p:cNvSpPr txBox="1"/>
            <p:nvPr/>
          </p:nvSpPr>
          <p:spPr>
            <a:xfrm>
              <a:off x="0" y="1713866"/>
              <a:ext cx="5818200" cy="571200"/>
            </a:xfrm>
            <a:prstGeom prst="rect">
              <a:avLst/>
            </a:prstGeom>
            <a:noFill/>
            <a:ln>
              <a:noFill/>
            </a:ln>
          </p:spPr>
          <p:txBody>
            <a:bodyPr spcFirstLastPara="1" wrap="square" lIns="74300" tIns="74300" rIns="74300" bIns="74300" anchor="t" anchorCtr="0">
              <a:noAutofit/>
            </a:bodyPr>
            <a:lstStyle/>
            <a:p>
              <a:pPr marL="0" marR="0" lvl="0" indent="0" algn="l" rtl="0">
                <a:lnSpc>
                  <a:spcPct val="90000"/>
                </a:lnSpc>
                <a:spcBef>
                  <a:spcPts val="0"/>
                </a:spcBef>
                <a:spcAft>
                  <a:spcPts val="0"/>
                </a:spcAft>
                <a:buClr>
                  <a:schemeClr val="dk1"/>
                </a:buClr>
                <a:buSzPts val="2000"/>
                <a:buFont typeface="Calibri"/>
                <a:buNone/>
              </a:pPr>
              <a:r>
                <a:rPr lang="en" sz="2000" b="1" i="0" u="none" strike="noStrike" cap="none">
                  <a:solidFill>
                    <a:schemeClr val="dk1"/>
                  </a:solidFill>
                  <a:latin typeface="Calibri"/>
                  <a:ea typeface="Calibri"/>
                  <a:cs typeface="Calibri"/>
                  <a:sym typeface="Calibri"/>
                </a:rPr>
                <a:t>How Do You Open an ABLE Account?</a:t>
              </a:r>
              <a:endParaRPr sz="2000" b="1" i="0" u="none" strike="noStrike" cap="none">
                <a:solidFill>
                  <a:schemeClr val="dk1"/>
                </a:solidFill>
                <a:latin typeface="Calibri"/>
                <a:ea typeface="Calibri"/>
                <a:cs typeface="Calibri"/>
                <a:sym typeface="Calibri"/>
              </a:endParaRPr>
            </a:p>
          </p:txBody>
        </p:sp>
        <p:cxnSp>
          <p:nvCxnSpPr>
            <p:cNvPr id="160" name="Google Shape;160;p29"/>
            <p:cNvCxnSpPr/>
            <p:nvPr/>
          </p:nvCxnSpPr>
          <p:spPr>
            <a:xfrm>
              <a:off x="0" y="2284993"/>
              <a:ext cx="5818200" cy="0"/>
            </a:xfrm>
            <a:prstGeom prst="straightConnector1">
              <a:avLst/>
            </a:prstGeom>
            <a:solidFill>
              <a:schemeClr val="accent3"/>
            </a:solidFill>
            <a:ln w="12700" cap="flat" cmpd="sng">
              <a:solidFill>
                <a:schemeClr val="accent3"/>
              </a:solidFill>
              <a:prstDash val="solid"/>
              <a:miter lim="800000"/>
              <a:headEnd type="none" w="sm" len="sm"/>
              <a:tailEnd type="none" w="sm" len="sm"/>
            </a:ln>
          </p:spPr>
        </p:cxnSp>
        <p:sp>
          <p:nvSpPr>
            <p:cNvPr id="161" name="Google Shape;161;p29"/>
            <p:cNvSpPr/>
            <p:nvPr/>
          </p:nvSpPr>
          <p:spPr>
            <a:xfrm>
              <a:off x="0" y="2284993"/>
              <a:ext cx="5818200" cy="571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2" name="Google Shape;162;p29"/>
            <p:cNvSpPr txBox="1"/>
            <p:nvPr/>
          </p:nvSpPr>
          <p:spPr>
            <a:xfrm>
              <a:off x="0" y="2284993"/>
              <a:ext cx="5818200" cy="571200"/>
            </a:xfrm>
            <a:prstGeom prst="rect">
              <a:avLst/>
            </a:prstGeom>
            <a:noFill/>
            <a:ln>
              <a:noFill/>
            </a:ln>
          </p:spPr>
          <p:txBody>
            <a:bodyPr spcFirstLastPara="1" wrap="square" lIns="74300" tIns="74300" rIns="74300" bIns="74300" anchor="t" anchorCtr="0">
              <a:noAutofit/>
            </a:bodyPr>
            <a:lstStyle/>
            <a:p>
              <a:pPr marL="0" marR="0" lvl="0" indent="0" algn="l" rtl="0">
                <a:lnSpc>
                  <a:spcPct val="90000"/>
                </a:lnSpc>
                <a:spcBef>
                  <a:spcPts val="0"/>
                </a:spcBef>
                <a:spcAft>
                  <a:spcPts val="0"/>
                </a:spcAft>
                <a:buClr>
                  <a:schemeClr val="dk1"/>
                </a:buClr>
                <a:buSzPts val="2000"/>
                <a:buFont typeface="Calibri"/>
                <a:buNone/>
              </a:pPr>
              <a:r>
                <a:rPr lang="en" sz="2000" b="1" i="0" u="none" strike="noStrike" cap="none">
                  <a:solidFill>
                    <a:schemeClr val="dk1"/>
                  </a:solidFill>
                  <a:latin typeface="Calibri"/>
                  <a:ea typeface="Calibri"/>
                  <a:cs typeface="Calibri"/>
                  <a:sym typeface="Calibri"/>
                </a:rPr>
                <a:t>How Much Can You Contribute?</a:t>
              </a:r>
              <a:endParaRPr sz="2000" b="1" i="0" u="none" strike="noStrike" cap="none">
                <a:solidFill>
                  <a:schemeClr val="dk1"/>
                </a:solidFill>
                <a:latin typeface="Calibri"/>
                <a:ea typeface="Calibri"/>
                <a:cs typeface="Calibri"/>
                <a:sym typeface="Calibri"/>
              </a:endParaRPr>
            </a:p>
          </p:txBody>
        </p:sp>
        <p:cxnSp>
          <p:nvCxnSpPr>
            <p:cNvPr id="163" name="Google Shape;163;p29"/>
            <p:cNvCxnSpPr/>
            <p:nvPr/>
          </p:nvCxnSpPr>
          <p:spPr>
            <a:xfrm>
              <a:off x="0" y="2856119"/>
              <a:ext cx="5818200" cy="0"/>
            </a:xfrm>
            <a:prstGeom prst="straightConnector1">
              <a:avLst/>
            </a:prstGeom>
            <a:solidFill>
              <a:schemeClr val="accent3"/>
            </a:solidFill>
            <a:ln w="12700" cap="flat" cmpd="sng">
              <a:solidFill>
                <a:schemeClr val="accent3"/>
              </a:solidFill>
              <a:prstDash val="solid"/>
              <a:miter lim="800000"/>
              <a:headEnd type="none" w="sm" len="sm"/>
              <a:tailEnd type="none" w="sm" len="sm"/>
            </a:ln>
          </p:spPr>
        </p:cxnSp>
        <p:sp>
          <p:nvSpPr>
            <p:cNvPr id="164" name="Google Shape;164;p29"/>
            <p:cNvSpPr/>
            <p:nvPr/>
          </p:nvSpPr>
          <p:spPr>
            <a:xfrm>
              <a:off x="0" y="2856119"/>
              <a:ext cx="5818200" cy="571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5" name="Google Shape;165;p29"/>
            <p:cNvSpPr txBox="1"/>
            <p:nvPr/>
          </p:nvSpPr>
          <p:spPr>
            <a:xfrm>
              <a:off x="0" y="2856119"/>
              <a:ext cx="5818200" cy="571200"/>
            </a:xfrm>
            <a:prstGeom prst="rect">
              <a:avLst/>
            </a:prstGeom>
            <a:noFill/>
            <a:ln>
              <a:noFill/>
            </a:ln>
          </p:spPr>
          <p:txBody>
            <a:bodyPr spcFirstLastPara="1" wrap="square" lIns="74300" tIns="74300" rIns="74300" bIns="74300" anchor="t" anchorCtr="0">
              <a:noAutofit/>
            </a:bodyPr>
            <a:lstStyle/>
            <a:p>
              <a:pPr marL="0" marR="0" lvl="0" indent="0" algn="l" rtl="0">
                <a:lnSpc>
                  <a:spcPct val="90000"/>
                </a:lnSpc>
                <a:spcBef>
                  <a:spcPts val="0"/>
                </a:spcBef>
                <a:spcAft>
                  <a:spcPts val="0"/>
                </a:spcAft>
                <a:buClr>
                  <a:schemeClr val="dk1"/>
                </a:buClr>
                <a:buSzPts val="2000"/>
                <a:buFont typeface="Calibri"/>
                <a:buNone/>
              </a:pPr>
              <a:r>
                <a:rPr lang="en" sz="2000" b="1" i="0" u="none" strike="noStrike" cap="none">
                  <a:solidFill>
                    <a:schemeClr val="dk1"/>
                  </a:solidFill>
                  <a:latin typeface="Calibri"/>
                  <a:ea typeface="Calibri"/>
                  <a:cs typeface="Calibri"/>
                  <a:sym typeface="Calibri"/>
                </a:rPr>
                <a:t>How to Spend and Withdraw Your Funds?</a:t>
              </a:r>
              <a:endParaRPr sz="2000"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000"/>
                <a:buFont typeface="Calibri"/>
                <a:buNone/>
              </a:pPr>
              <a:endParaRPr sz="2000" b="1">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000"/>
                <a:buFont typeface="Calibri"/>
                <a:buNone/>
              </a:pPr>
              <a:endParaRPr sz="2000" b="1">
                <a:solidFill>
                  <a:schemeClr val="dk1"/>
                </a:solidFill>
                <a:latin typeface="Calibri"/>
                <a:ea typeface="Calibri"/>
                <a:cs typeface="Calibri"/>
                <a:sym typeface="Calibri"/>
              </a:endParaRPr>
            </a:p>
          </p:txBody>
        </p:sp>
        <p:cxnSp>
          <p:nvCxnSpPr>
            <p:cNvPr id="166" name="Google Shape;166;p29"/>
            <p:cNvCxnSpPr/>
            <p:nvPr/>
          </p:nvCxnSpPr>
          <p:spPr>
            <a:xfrm>
              <a:off x="0" y="3427245"/>
              <a:ext cx="5818200" cy="0"/>
            </a:xfrm>
            <a:prstGeom prst="straightConnector1">
              <a:avLst/>
            </a:prstGeom>
            <a:solidFill>
              <a:schemeClr val="accent3"/>
            </a:solidFill>
            <a:ln w="12700" cap="flat" cmpd="sng">
              <a:solidFill>
                <a:schemeClr val="accent3"/>
              </a:solidFill>
              <a:prstDash val="solid"/>
              <a:miter lim="800000"/>
              <a:headEnd type="none" w="sm" len="sm"/>
              <a:tailEnd type="none" w="sm" len="sm"/>
            </a:ln>
          </p:spPr>
        </p:cxnSp>
        <p:sp>
          <p:nvSpPr>
            <p:cNvPr id="167" name="Google Shape;167;p29"/>
            <p:cNvSpPr txBox="1"/>
            <p:nvPr/>
          </p:nvSpPr>
          <p:spPr>
            <a:xfrm>
              <a:off x="-71246" y="3427245"/>
              <a:ext cx="5818200" cy="571200"/>
            </a:xfrm>
            <a:prstGeom prst="rect">
              <a:avLst/>
            </a:prstGeom>
            <a:noFill/>
            <a:ln>
              <a:noFill/>
            </a:ln>
          </p:spPr>
          <p:txBody>
            <a:bodyPr spcFirstLastPara="1" wrap="square" lIns="74300" tIns="74300" rIns="74300" bIns="74300" anchor="t" anchorCtr="0">
              <a:noAutofit/>
            </a:bodyPr>
            <a:lstStyle/>
            <a:p>
              <a:pPr marL="0" marR="0" lvl="0" indent="0" algn="l" rtl="0">
                <a:lnSpc>
                  <a:spcPct val="90000"/>
                </a:lnSpc>
                <a:spcBef>
                  <a:spcPts val="0"/>
                </a:spcBef>
                <a:spcAft>
                  <a:spcPts val="0"/>
                </a:spcAft>
                <a:buClr>
                  <a:schemeClr val="dk1"/>
                </a:buClr>
                <a:buSzPts val="2000"/>
                <a:buFont typeface="Calibri"/>
                <a:buNone/>
              </a:pPr>
              <a:r>
                <a:rPr lang="en" sz="2000" b="1" dirty="0">
                  <a:solidFill>
                    <a:schemeClr val="dk1"/>
                  </a:solidFill>
                  <a:latin typeface="Calibri"/>
                  <a:ea typeface="Calibri"/>
                  <a:cs typeface="Calibri"/>
                  <a:sym typeface="Calibri"/>
                </a:rPr>
                <a:t> Kansas ABLE </a:t>
              </a:r>
              <a:r>
                <a:rPr lang="en-US" sz="2000" b="1" dirty="0">
                  <a:solidFill>
                    <a:schemeClr val="dk1"/>
                  </a:solidFill>
                  <a:latin typeface="Calibri"/>
                  <a:ea typeface="Calibri"/>
                  <a:cs typeface="Calibri"/>
                  <a:sym typeface="Calibri"/>
                </a:rPr>
                <a:t>Empowerment Grant</a:t>
              </a:r>
              <a:endParaRPr sz="2000" b="1" dirty="0">
                <a:solidFill>
                  <a:schemeClr val="dk1"/>
                </a:solidFill>
                <a:latin typeface="Calibri"/>
                <a:ea typeface="Calibri"/>
                <a:cs typeface="Calibri"/>
                <a:sym typeface="Calibri"/>
              </a:endParaRPr>
            </a:p>
          </p:txBody>
        </p:sp>
      </p:grpSp>
      <p:sp>
        <p:nvSpPr>
          <p:cNvPr id="168" name="Google Shape;168;p29"/>
          <p:cNvSpPr txBox="1">
            <a:spLocks noGrp="1"/>
          </p:cNvSpPr>
          <p:nvPr>
            <p:ph type="title"/>
          </p:nvPr>
        </p:nvSpPr>
        <p:spPr>
          <a:xfrm>
            <a:off x="89181" y="540569"/>
            <a:ext cx="5910000" cy="692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4E58A7"/>
              </a:buClr>
              <a:buSzPts val="3000"/>
              <a:buFont typeface="Arial"/>
              <a:buNone/>
            </a:pPr>
            <a:r>
              <a:rPr lang="en" sz="2700">
                <a:solidFill>
                  <a:srgbClr val="1F497D"/>
                </a:solidFill>
              </a:rPr>
              <a:t>Presentation Overview </a:t>
            </a:r>
            <a:endParaRPr sz="2700">
              <a:solidFill>
                <a:srgbClr val="1F497D"/>
              </a:solidFill>
            </a:endParaRPr>
          </a:p>
        </p:txBody>
      </p:sp>
      <p:pic>
        <p:nvPicPr>
          <p:cNvPr id="169" name="Google Shape;169;p29"/>
          <p:cNvPicPr preferRelativeResize="0"/>
          <p:nvPr/>
        </p:nvPicPr>
        <p:blipFill rotWithShape="1">
          <a:blip r:embed="rId3">
            <a:alphaModFix/>
          </a:blip>
          <a:srcRect l="19502" t="28473" r="47610" b="31207"/>
          <a:stretch/>
        </p:blipFill>
        <p:spPr>
          <a:xfrm>
            <a:off x="152275" y="1312225"/>
            <a:ext cx="3761603" cy="2882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 calculator">
            <a:extLst>
              <a:ext uri="{FF2B5EF4-FFF2-40B4-BE49-F238E27FC236}">
                <a16:creationId xmlns:a16="http://schemas.microsoft.com/office/drawing/2014/main" id="{F3F83D1C-81BF-729E-A8CA-CBC8AC2F974B}"/>
              </a:ext>
            </a:extLst>
          </p:cNvPr>
          <p:cNvPicPr>
            <a:picLocks noChangeAspect="1"/>
          </p:cNvPicPr>
          <p:nvPr/>
        </p:nvPicPr>
        <p:blipFill rotWithShape="1">
          <a:blip r:embed="rId4">
            <a:duotone>
              <a:prstClr val="black"/>
              <a:schemeClr val="tx2">
                <a:tint val="45000"/>
                <a:satMod val="400000"/>
              </a:schemeClr>
            </a:duotone>
            <a:alphaModFix amt="25000"/>
          </a:blip>
          <a:srcRect b="15730"/>
          <a:stretch/>
        </p:blipFill>
        <p:spPr>
          <a:xfrm>
            <a:off x="15" y="7"/>
            <a:ext cx="9143985" cy="5143493"/>
          </a:xfrm>
          <a:prstGeom prst="rect">
            <a:avLst/>
          </a:prstGeom>
        </p:spPr>
      </p:pic>
      <p:sp>
        <p:nvSpPr>
          <p:cNvPr id="2" name="Title 1">
            <a:extLst>
              <a:ext uri="{FF2B5EF4-FFF2-40B4-BE49-F238E27FC236}">
                <a16:creationId xmlns:a16="http://schemas.microsoft.com/office/drawing/2014/main" id="{8A6FA75E-6EE5-FE8E-C2BA-DF023E1D1BC4}"/>
              </a:ext>
            </a:extLst>
          </p:cNvPr>
          <p:cNvSpPr>
            <a:spLocks noGrp="1"/>
          </p:cNvSpPr>
          <p:nvPr>
            <p:ph type="title"/>
          </p:nvPr>
        </p:nvSpPr>
        <p:spPr>
          <a:xfrm>
            <a:off x="0" y="1"/>
            <a:ext cx="9144000" cy="1080134"/>
          </a:xfrm>
        </p:spPr>
        <p:txBody>
          <a:bodyPr>
            <a:normAutofit/>
          </a:bodyPr>
          <a:lstStyle/>
          <a:p>
            <a:pPr algn="ctr"/>
            <a:r>
              <a:rPr lang="en-US" sz="2400" b="1" dirty="0"/>
              <a:t>Benefits to an ABLE FDIC checking account</a:t>
            </a:r>
          </a:p>
        </p:txBody>
      </p:sp>
      <p:sp>
        <p:nvSpPr>
          <p:cNvPr id="17" name="Content Placeholder 2">
            <a:extLst>
              <a:ext uri="{FF2B5EF4-FFF2-40B4-BE49-F238E27FC236}">
                <a16:creationId xmlns:a16="http://schemas.microsoft.com/office/drawing/2014/main" id="{DDABA9F1-D265-8DE6-E5E2-8148EF30416C}"/>
              </a:ext>
            </a:extLst>
          </p:cNvPr>
          <p:cNvSpPr>
            <a:spLocks noGrp="1"/>
          </p:cNvSpPr>
          <p:nvPr>
            <p:ph type="body" idx="1"/>
          </p:nvPr>
        </p:nvSpPr>
        <p:spPr>
          <a:xfrm>
            <a:off x="214313" y="994410"/>
            <a:ext cx="8743950" cy="4020503"/>
          </a:xfrm>
        </p:spPr>
        <p:txBody>
          <a:bodyPr>
            <a:normAutofit fontScale="92500"/>
          </a:bodyPr>
          <a:lstStyle/>
          <a:p>
            <a:r>
              <a:rPr lang="en-US" sz="1875" dirty="0"/>
              <a:t>Debit card access and unlimited check writing. </a:t>
            </a:r>
          </a:p>
          <a:p>
            <a:r>
              <a:rPr lang="en-US" sz="1875" dirty="0"/>
              <a:t>No overdraft or non-sufficient funds fees. </a:t>
            </a:r>
          </a:p>
          <a:p>
            <a:r>
              <a:rPr lang="en-US" sz="1875" dirty="0"/>
              <a:t>FDIC insurance up to maximum amount permitted by law ($250,000). </a:t>
            </a:r>
          </a:p>
          <a:p>
            <a:r>
              <a:rPr lang="en-US" sz="1875" dirty="0"/>
              <a:t>Interest growth on balances. </a:t>
            </a:r>
          </a:p>
          <a:p>
            <a:r>
              <a:rPr lang="en-US" sz="1875" dirty="0"/>
              <a:t>Tax advantages – pay no taxes on interest earned or on withdrawals used for qualified expenses such as health care, housing, transportation or education. </a:t>
            </a:r>
          </a:p>
          <a:p>
            <a:r>
              <a:rPr lang="en-US" sz="1875" dirty="0"/>
              <a:t>Paper or online statement options. </a:t>
            </a:r>
          </a:p>
          <a:p>
            <a:endParaRPr lang="en-US" sz="1875" dirty="0"/>
          </a:p>
          <a:p>
            <a:r>
              <a:rPr lang="en-US" sz="1875" u="sng" dirty="0"/>
              <a:t>No Monthly Service Charge of $2.00 If You:</a:t>
            </a:r>
            <a:endParaRPr lang="en-US" sz="1875" dirty="0"/>
          </a:p>
          <a:p>
            <a:pPr lvl="1"/>
            <a:r>
              <a:rPr lang="en-US" sz="1875" dirty="0"/>
              <a:t>Have an average monthly balance of $250 or more during your statement cycle. </a:t>
            </a:r>
          </a:p>
          <a:p>
            <a:pPr lvl="1"/>
            <a:r>
              <a:rPr lang="en-US" sz="1875" dirty="0"/>
              <a:t>OR sign up for paperless statements. </a:t>
            </a:r>
          </a:p>
        </p:txBody>
      </p:sp>
    </p:spTree>
    <p:extLst>
      <p:ext uri="{BB962C8B-B14F-4D97-AF65-F5344CB8AC3E}">
        <p14:creationId xmlns:p14="http://schemas.microsoft.com/office/powerpoint/2010/main" val="4149585302"/>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C2E4F-509A-D3E0-E7C6-F6980698707F}"/>
              </a:ext>
            </a:extLst>
          </p:cNvPr>
          <p:cNvSpPr>
            <a:spLocks noGrp="1"/>
          </p:cNvSpPr>
          <p:nvPr>
            <p:ph type="title"/>
          </p:nvPr>
        </p:nvSpPr>
        <p:spPr>
          <a:xfrm>
            <a:off x="808481" y="71437"/>
            <a:ext cx="4687688" cy="992166"/>
          </a:xfrm>
        </p:spPr>
        <p:txBody>
          <a:bodyPr>
            <a:normAutofit/>
          </a:bodyPr>
          <a:lstStyle/>
          <a:p>
            <a:r>
              <a:rPr lang="en-US" b="1" dirty="0"/>
              <a:t>Important Considerations</a:t>
            </a:r>
          </a:p>
        </p:txBody>
      </p:sp>
      <p:sp>
        <p:nvSpPr>
          <p:cNvPr id="8" name="Content Placeholder 2">
            <a:extLst>
              <a:ext uri="{FF2B5EF4-FFF2-40B4-BE49-F238E27FC236}">
                <a16:creationId xmlns:a16="http://schemas.microsoft.com/office/drawing/2014/main" id="{A75C1867-6EE1-EB74-9521-0E6765B4810A}"/>
              </a:ext>
            </a:extLst>
          </p:cNvPr>
          <p:cNvSpPr>
            <a:spLocks noGrp="1"/>
          </p:cNvSpPr>
          <p:nvPr>
            <p:ph type="body" idx="1"/>
          </p:nvPr>
        </p:nvSpPr>
        <p:spPr>
          <a:xfrm>
            <a:off x="192693" y="997601"/>
            <a:ext cx="6099522" cy="3948731"/>
          </a:xfrm>
        </p:spPr>
        <p:txBody>
          <a:bodyPr>
            <a:normAutofit fontScale="92500" lnSpcReduction="10000"/>
          </a:bodyPr>
          <a:lstStyle/>
          <a:p>
            <a:r>
              <a:rPr lang="en-US" sz="1875" dirty="0"/>
              <a:t>The Kansas State Treasurer’s Office cannot provide legal investing, or tax advice. Please consult qualified advisors to obtain advice applicable to your unique situation. </a:t>
            </a:r>
          </a:p>
          <a:p>
            <a:r>
              <a:rPr lang="en-US" sz="1875" dirty="0"/>
              <a:t>All investments carry a degree of risk. ABLE accounts, principal, and investment returns are not insured by the Kansas State Treasurer’s Office or the State of Kansas. Please carefully consider your options before opening or investing in an ABLE account. </a:t>
            </a:r>
          </a:p>
          <a:p>
            <a:r>
              <a:rPr lang="en-US" sz="1875" dirty="0"/>
              <a:t>The information here is a general summary, and additional details, considerations, and limitations may apply. Please review the full Program Disclosures before investing (available at SaveWithABLE.com/KS). </a:t>
            </a:r>
          </a:p>
        </p:txBody>
      </p:sp>
      <p:pic>
        <p:nvPicPr>
          <p:cNvPr id="7" name="Graphic 6" descr="Work Item Bug">
            <a:extLst>
              <a:ext uri="{FF2B5EF4-FFF2-40B4-BE49-F238E27FC236}">
                <a16:creationId xmlns:a16="http://schemas.microsoft.com/office/drawing/2014/main" id="{F23BF1CD-A5D3-2E28-EE3F-E4C1B812C8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3171" y="997600"/>
            <a:ext cx="1442348" cy="1442348"/>
          </a:xfrm>
          <a:prstGeom prst="rect">
            <a:avLst/>
          </a:prstGeom>
        </p:spPr>
      </p:pic>
      <p:pic>
        <p:nvPicPr>
          <p:cNvPr id="4" name="Picture 2" descr="A logo for a sports team&#10;&#10;Description automatically generated">
            <a:extLst>
              <a:ext uri="{FF2B5EF4-FFF2-40B4-BE49-F238E27FC236}">
                <a16:creationId xmlns:a16="http://schemas.microsoft.com/office/drawing/2014/main" id="{27DDC6B8-03D5-E1FE-F157-C6A331826D9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13341" y="2681248"/>
            <a:ext cx="1802009" cy="995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719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43"/>
          <p:cNvPicPr preferRelativeResize="0"/>
          <p:nvPr/>
        </p:nvPicPr>
        <p:blipFill rotWithShape="1">
          <a:blip r:embed="rId3">
            <a:alphaModFix/>
          </a:blip>
          <a:srcRect l="18004" t="28088" r="7535" b="13073"/>
          <a:stretch/>
        </p:blipFill>
        <p:spPr>
          <a:xfrm>
            <a:off x="163033" y="449991"/>
            <a:ext cx="8810846" cy="43701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4"/>
          <p:cNvSpPr txBox="1">
            <a:spLocks noGrp="1"/>
          </p:cNvSpPr>
          <p:nvPr>
            <p:ph type="title"/>
          </p:nvPr>
        </p:nvSpPr>
        <p:spPr>
          <a:xfrm>
            <a:off x="-2" y="91507"/>
            <a:ext cx="9144002" cy="574800"/>
          </a:xfrm>
          <a:prstGeom prst="rect">
            <a:avLst/>
          </a:prstGeom>
        </p:spPr>
        <p:txBody>
          <a:bodyPr spcFirstLastPara="1" wrap="square" lIns="91425" tIns="45700" rIns="91425" bIns="45700" anchor="ctr" anchorCtr="0">
            <a:noAutofit/>
          </a:bodyPr>
          <a:lstStyle/>
          <a:p>
            <a:pPr marL="0" lvl="0" indent="0" algn="ctr" rtl="0">
              <a:lnSpc>
                <a:spcPct val="115000"/>
              </a:lnSpc>
              <a:spcBef>
                <a:spcPts val="1200"/>
              </a:spcBef>
              <a:spcAft>
                <a:spcPts val="1200"/>
              </a:spcAft>
              <a:buClr>
                <a:schemeClr val="dk1"/>
              </a:buClr>
              <a:buSzPts val="1100"/>
              <a:buFont typeface="Arial"/>
              <a:buNone/>
            </a:pPr>
            <a:r>
              <a:rPr lang="en" sz="3500" b="1" dirty="0">
                <a:solidFill>
                  <a:srgbClr val="1F497D"/>
                </a:solidFill>
                <a:latin typeface="Calibri"/>
                <a:ea typeface="Calibri"/>
                <a:cs typeface="Calibri"/>
                <a:sym typeface="Calibri"/>
              </a:rPr>
              <a:t>Kansas ABLE </a:t>
            </a:r>
            <a:r>
              <a:rPr lang="en-US" sz="3500" b="1" dirty="0">
                <a:solidFill>
                  <a:srgbClr val="1F497D"/>
                </a:solidFill>
                <a:latin typeface="Calibri"/>
                <a:ea typeface="Calibri"/>
                <a:cs typeface="Calibri"/>
                <a:sym typeface="Calibri"/>
              </a:rPr>
              <a:t>Empowerment</a:t>
            </a:r>
            <a:r>
              <a:rPr lang="en" sz="3500" b="1" dirty="0">
                <a:solidFill>
                  <a:srgbClr val="1F497D"/>
                </a:solidFill>
                <a:latin typeface="Calibri"/>
                <a:ea typeface="Calibri"/>
                <a:cs typeface="Calibri"/>
                <a:sym typeface="Calibri"/>
              </a:rPr>
              <a:t> Grant</a:t>
            </a:r>
            <a:endParaRPr sz="3500" dirty="0">
              <a:solidFill>
                <a:srgbClr val="1F497D"/>
              </a:solidFill>
              <a:latin typeface="Calibri"/>
              <a:ea typeface="Calibri"/>
              <a:cs typeface="Calibri"/>
              <a:sym typeface="Calibri"/>
            </a:endParaRPr>
          </a:p>
        </p:txBody>
      </p:sp>
      <p:sp>
        <p:nvSpPr>
          <p:cNvPr id="349" name="Google Shape;349;p44"/>
          <p:cNvSpPr txBox="1">
            <a:spLocks noGrp="1"/>
          </p:cNvSpPr>
          <p:nvPr>
            <p:ph idx="1"/>
          </p:nvPr>
        </p:nvSpPr>
        <p:spPr>
          <a:xfrm>
            <a:off x="118663" y="666307"/>
            <a:ext cx="8885734" cy="1032980"/>
          </a:xfrm>
          <a:prstGeom prst="rect">
            <a:avLst/>
          </a:prstGeom>
        </p:spPr>
        <p:txBody>
          <a:bodyPr spcFirstLastPara="1" wrap="square" lIns="91425" tIns="45700" rIns="91425" bIns="45700" anchor="t" anchorCtr="0">
            <a:noAutofit/>
          </a:bodyPr>
          <a:lstStyle/>
          <a:p>
            <a:pPr marL="0" lvl="0" indent="0" algn="l" rtl="0">
              <a:lnSpc>
                <a:spcPct val="95000"/>
              </a:lnSpc>
              <a:spcBef>
                <a:spcPts val="1200"/>
              </a:spcBef>
              <a:spcAft>
                <a:spcPts val="0"/>
              </a:spcAft>
              <a:buClr>
                <a:schemeClr val="dk1"/>
              </a:buClr>
              <a:buSzPts val="1018"/>
              <a:buFont typeface="Arial"/>
              <a:buNone/>
            </a:pPr>
            <a:r>
              <a:rPr lang="en-US" sz="1800" b="1" dirty="0">
                <a:solidFill>
                  <a:srgbClr val="222222"/>
                </a:solidFill>
                <a:latin typeface="Calibri"/>
                <a:ea typeface="Calibri"/>
                <a:cs typeface="Calibri"/>
                <a:sym typeface="Calibri"/>
              </a:rPr>
              <a:t>All ABLE eligible Kansans</a:t>
            </a:r>
            <a:r>
              <a:rPr lang="en" sz="1800" b="1" dirty="0">
                <a:solidFill>
                  <a:srgbClr val="222222"/>
                </a:solidFill>
                <a:latin typeface="Calibri"/>
                <a:ea typeface="Calibri"/>
                <a:cs typeface="Calibri"/>
                <a:sym typeface="Calibri"/>
              </a:rPr>
              <a:t> or their loved ones </a:t>
            </a:r>
            <a:r>
              <a:rPr lang="en-US" sz="1800" b="1" dirty="0">
                <a:solidFill>
                  <a:srgbClr val="222222"/>
                </a:solidFill>
                <a:latin typeface="Calibri"/>
                <a:ea typeface="Calibri"/>
                <a:cs typeface="Calibri"/>
                <a:sym typeface="Calibri"/>
              </a:rPr>
              <a:t>who</a:t>
            </a:r>
            <a:r>
              <a:rPr lang="en" sz="1800" b="1" dirty="0">
                <a:solidFill>
                  <a:srgbClr val="222222"/>
                </a:solidFill>
                <a:latin typeface="Calibri"/>
                <a:ea typeface="Calibri"/>
                <a:cs typeface="Calibri"/>
                <a:sym typeface="Calibri"/>
              </a:rPr>
              <a:t> </a:t>
            </a:r>
            <a:r>
              <a:rPr lang="en-US" sz="1800" b="1" dirty="0">
                <a:solidFill>
                  <a:srgbClr val="222222"/>
                </a:solidFill>
                <a:latin typeface="Calibri"/>
                <a:ea typeface="Calibri"/>
                <a:cs typeface="Calibri"/>
                <a:sym typeface="Calibri"/>
              </a:rPr>
              <a:t>complete</a:t>
            </a:r>
            <a:r>
              <a:rPr lang="en" sz="1800" b="1" dirty="0">
                <a:solidFill>
                  <a:srgbClr val="222222"/>
                </a:solidFill>
                <a:latin typeface="Calibri"/>
                <a:ea typeface="Calibri"/>
                <a:cs typeface="Calibri"/>
                <a:sym typeface="Calibri"/>
              </a:rPr>
              <a:t> </a:t>
            </a:r>
            <a:r>
              <a:rPr lang="en-US" sz="1800" b="1" dirty="0">
                <a:solidFill>
                  <a:srgbClr val="222222"/>
                </a:solidFill>
                <a:latin typeface="Calibri"/>
                <a:ea typeface="Calibri"/>
                <a:cs typeface="Calibri"/>
                <a:sym typeface="Calibri"/>
              </a:rPr>
              <a:t>the following</a:t>
            </a:r>
            <a:r>
              <a:rPr lang="en" sz="1800" b="1" dirty="0">
                <a:solidFill>
                  <a:srgbClr val="222222"/>
                </a:solidFill>
                <a:latin typeface="Calibri"/>
                <a:ea typeface="Calibri"/>
                <a:cs typeface="Calibri"/>
                <a:sym typeface="Calibri"/>
              </a:rPr>
              <a:t> three steps </a:t>
            </a:r>
            <a:r>
              <a:rPr lang="en-US" sz="1800" b="1" dirty="0">
                <a:solidFill>
                  <a:srgbClr val="222222"/>
                </a:solidFill>
                <a:latin typeface="Calibri"/>
                <a:ea typeface="Calibri"/>
                <a:cs typeface="Calibri"/>
                <a:sym typeface="Calibri"/>
              </a:rPr>
              <a:t>qualify to receive a </a:t>
            </a:r>
            <a:r>
              <a:rPr lang="en" sz="1800" b="1" dirty="0">
                <a:solidFill>
                  <a:srgbClr val="222222"/>
                </a:solidFill>
                <a:latin typeface="Calibri"/>
                <a:ea typeface="Calibri"/>
                <a:cs typeface="Calibri"/>
                <a:sym typeface="Calibri"/>
              </a:rPr>
              <a:t>$100 Kansas ABLE </a:t>
            </a:r>
            <a:r>
              <a:rPr lang="en-US" sz="1800" b="1" dirty="0">
                <a:solidFill>
                  <a:srgbClr val="222222"/>
                </a:solidFill>
                <a:latin typeface="Calibri"/>
                <a:ea typeface="Calibri"/>
                <a:cs typeface="Calibri"/>
                <a:sym typeface="Calibri"/>
              </a:rPr>
              <a:t>Empowerment</a:t>
            </a:r>
            <a:r>
              <a:rPr lang="en" sz="1800" b="1" dirty="0">
                <a:solidFill>
                  <a:srgbClr val="222222"/>
                </a:solidFill>
                <a:latin typeface="Calibri"/>
                <a:ea typeface="Calibri"/>
                <a:cs typeface="Calibri"/>
                <a:sym typeface="Calibri"/>
              </a:rPr>
              <a:t> Grant:</a:t>
            </a:r>
            <a:endParaRPr sz="1800" b="1" dirty="0">
              <a:solidFill>
                <a:srgbClr val="222222"/>
              </a:solidFill>
              <a:latin typeface="Calibri"/>
              <a:ea typeface="Calibri"/>
              <a:cs typeface="Calibri"/>
              <a:sym typeface="Calibri"/>
            </a:endParaRPr>
          </a:p>
          <a:p>
            <a:pPr marL="0" lvl="0" indent="0" algn="l" rtl="0">
              <a:lnSpc>
                <a:spcPct val="95000"/>
              </a:lnSpc>
              <a:spcBef>
                <a:spcPts val="1200"/>
              </a:spcBef>
              <a:spcAft>
                <a:spcPts val="0"/>
              </a:spcAft>
              <a:buSzPts val="1018"/>
              <a:buNone/>
            </a:pPr>
            <a:endParaRPr sz="1295" dirty="0"/>
          </a:p>
        </p:txBody>
      </p:sp>
      <p:sp>
        <p:nvSpPr>
          <p:cNvPr id="350" name="Google Shape;350;p44"/>
          <p:cNvSpPr txBox="1"/>
          <p:nvPr/>
        </p:nvSpPr>
        <p:spPr>
          <a:xfrm>
            <a:off x="27920" y="4477193"/>
            <a:ext cx="9144001" cy="666307"/>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2000" b="1" dirty="0">
                <a:solidFill>
                  <a:schemeClr val="dk1"/>
                </a:solidFill>
                <a:highlight>
                  <a:srgbClr val="FFFF00"/>
                </a:highlight>
                <a:latin typeface="Calibri"/>
                <a:ea typeface="Calibri"/>
                <a:cs typeface="Calibri"/>
                <a:sym typeface="Calibri"/>
              </a:rPr>
              <a:t>For questions, please contact: ABLEgrant@treasurer.ks.gov or </a:t>
            </a:r>
            <a:r>
              <a:rPr lang="en" sz="2000" b="1" dirty="0">
                <a:solidFill>
                  <a:srgbClr val="222222"/>
                </a:solidFill>
                <a:highlight>
                  <a:srgbClr val="FFFF00"/>
                </a:highlight>
                <a:latin typeface="Calibri"/>
                <a:ea typeface="Calibri"/>
                <a:cs typeface="Calibri"/>
                <a:sym typeface="Calibri"/>
              </a:rPr>
              <a:t>785.</a:t>
            </a:r>
            <a:r>
              <a:rPr lang="en-US" sz="2000" b="1" dirty="0">
                <a:solidFill>
                  <a:srgbClr val="222222"/>
                </a:solidFill>
                <a:highlight>
                  <a:srgbClr val="FFFF00"/>
                </a:highlight>
                <a:latin typeface="Calibri"/>
                <a:ea typeface="Calibri"/>
                <a:cs typeface="Calibri"/>
                <a:sym typeface="Calibri"/>
              </a:rPr>
              <a:t>296.3342</a:t>
            </a:r>
            <a:endParaRPr sz="2000" b="1" dirty="0">
              <a:solidFill>
                <a:srgbClr val="222222"/>
              </a:solidFill>
              <a:highlight>
                <a:srgbClr val="FFFF00"/>
              </a:highlight>
              <a:latin typeface="Calibri"/>
              <a:ea typeface="Calibri"/>
              <a:cs typeface="Calibri"/>
              <a:sym typeface="Calibri"/>
            </a:endParaRPr>
          </a:p>
          <a:p>
            <a:pPr marL="0" lvl="0" indent="0" algn="ctr" rtl="0">
              <a:spcBef>
                <a:spcPts val="1200"/>
              </a:spcBef>
              <a:spcAft>
                <a:spcPts val="0"/>
              </a:spcAft>
              <a:buNone/>
            </a:pPr>
            <a:endParaRPr sz="2000" dirty="0">
              <a:solidFill>
                <a:schemeClr val="dk2"/>
              </a:solidFill>
            </a:endParaRPr>
          </a:p>
        </p:txBody>
      </p:sp>
      <p:sp>
        <p:nvSpPr>
          <p:cNvPr id="352" name="Google Shape;352;p44"/>
          <p:cNvSpPr txBox="1"/>
          <p:nvPr/>
        </p:nvSpPr>
        <p:spPr>
          <a:xfrm>
            <a:off x="-2" y="1479176"/>
            <a:ext cx="9144001" cy="2931458"/>
          </a:xfrm>
          <a:prstGeom prst="rect">
            <a:avLst/>
          </a:prstGeom>
          <a:noFill/>
          <a:ln>
            <a:noFill/>
          </a:ln>
        </p:spPr>
        <p:txBody>
          <a:bodyPr spcFirstLastPara="1" wrap="square" lIns="91425" tIns="91425" rIns="91425" bIns="91425" anchor="t" anchorCtr="0">
            <a:noAutofit/>
          </a:bodyPr>
          <a:lstStyle/>
          <a:p>
            <a:pPr marL="457200" lvl="0" indent="-330835" algn="l" rtl="0">
              <a:lnSpc>
                <a:spcPct val="95000"/>
              </a:lnSpc>
              <a:spcBef>
                <a:spcPts val="1200"/>
              </a:spcBef>
              <a:spcAft>
                <a:spcPts val="0"/>
              </a:spcAft>
              <a:buClr>
                <a:srgbClr val="222222"/>
              </a:buClr>
              <a:buSzPts val="1610"/>
              <a:buFont typeface="Calibri"/>
              <a:buAutoNum type="arabicPeriod"/>
            </a:pPr>
            <a:r>
              <a:rPr lang="en" sz="2000" b="1" dirty="0">
                <a:solidFill>
                  <a:srgbClr val="222222"/>
                </a:solidFill>
                <a:latin typeface="Calibri"/>
                <a:ea typeface="Calibri"/>
                <a:cs typeface="Calibri"/>
                <a:sym typeface="Calibri"/>
              </a:rPr>
              <a:t>Visit </a:t>
            </a:r>
            <a:r>
              <a:rPr lang="en" sz="2000" b="1" u="sng" dirty="0">
                <a:solidFill>
                  <a:srgbClr val="222222"/>
                </a:solidFill>
                <a:highlight>
                  <a:srgbClr val="00FF00"/>
                </a:highlight>
                <a:latin typeface="Calibri"/>
                <a:ea typeface="Calibri"/>
                <a:cs typeface="Calibri"/>
                <a:sym typeface="Calibri"/>
              </a:rPr>
              <a:t>KansasCash.ks.gov/grant</a:t>
            </a:r>
            <a:r>
              <a:rPr lang="en" sz="2000" b="1" dirty="0">
                <a:solidFill>
                  <a:srgbClr val="222222"/>
                </a:solidFill>
                <a:highlight>
                  <a:srgbClr val="00FF00"/>
                </a:highlight>
                <a:latin typeface="Calibri"/>
                <a:ea typeface="Calibri"/>
                <a:cs typeface="Calibri"/>
                <a:sym typeface="Calibri"/>
              </a:rPr>
              <a:t> </a:t>
            </a:r>
            <a:r>
              <a:rPr lang="en" sz="2000" b="1" dirty="0">
                <a:solidFill>
                  <a:srgbClr val="222222"/>
                </a:solidFill>
                <a:latin typeface="Calibri"/>
                <a:ea typeface="Calibri"/>
                <a:cs typeface="Calibri"/>
                <a:sym typeface="Calibri"/>
              </a:rPr>
              <a:t>to apply for opportunity grant dollars by submitting your name or the name of another individual. The submitted name applying for the grant must </a:t>
            </a:r>
            <a:r>
              <a:rPr lang="en-US" sz="2000" b="1" dirty="0">
                <a:solidFill>
                  <a:srgbClr val="222222"/>
                </a:solidFill>
                <a:latin typeface="Calibri"/>
                <a:ea typeface="Calibri"/>
                <a:cs typeface="Calibri"/>
                <a:sym typeface="Calibri"/>
              </a:rPr>
              <a:t>ABLE eligible</a:t>
            </a:r>
            <a:r>
              <a:rPr lang="en" sz="2000" b="1" dirty="0">
                <a:solidFill>
                  <a:srgbClr val="222222"/>
                </a:solidFill>
                <a:latin typeface="Calibri"/>
                <a:ea typeface="Calibri"/>
                <a:cs typeface="Calibri"/>
                <a:sym typeface="Calibri"/>
              </a:rPr>
              <a:t>.</a:t>
            </a:r>
            <a:endParaRPr sz="2000" b="1" dirty="0">
              <a:solidFill>
                <a:srgbClr val="222222"/>
              </a:solidFill>
              <a:latin typeface="Calibri"/>
              <a:ea typeface="Calibri"/>
              <a:cs typeface="Calibri"/>
              <a:sym typeface="Calibri"/>
            </a:endParaRPr>
          </a:p>
          <a:p>
            <a:pPr marL="457200" lvl="0" indent="-330835" algn="l" rtl="0">
              <a:lnSpc>
                <a:spcPct val="95000"/>
              </a:lnSpc>
              <a:spcBef>
                <a:spcPts val="0"/>
              </a:spcBef>
              <a:spcAft>
                <a:spcPts val="0"/>
              </a:spcAft>
              <a:buClr>
                <a:srgbClr val="222222"/>
              </a:buClr>
              <a:buSzPts val="1610"/>
              <a:buFont typeface="Calibri"/>
              <a:buAutoNum type="arabicPeriod"/>
            </a:pPr>
            <a:endParaRPr lang="en" sz="2000" b="1" dirty="0">
              <a:solidFill>
                <a:srgbClr val="222222"/>
              </a:solidFill>
              <a:latin typeface="Calibri"/>
              <a:ea typeface="Calibri"/>
              <a:cs typeface="Calibri"/>
              <a:sym typeface="Calibri"/>
            </a:endParaRPr>
          </a:p>
          <a:p>
            <a:pPr marL="457200" lvl="0" indent="-330835" algn="l" rtl="0">
              <a:lnSpc>
                <a:spcPct val="95000"/>
              </a:lnSpc>
              <a:spcBef>
                <a:spcPts val="0"/>
              </a:spcBef>
              <a:spcAft>
                <a:spcPts val="0"/>
              </a:spcAft>
              <a:buClr>
                <a:srgbClr val="222222"/>
              </a:buClr>
              <a:buSzPts val="1610"/>
              <a:buFont typeface="Calibri"/>
              <a:buAutoNum type="arabicPeriod"/>
            </a:pPr>
            <a:r>
              <a:rPr lang="en" sz="2000" b="1" dirty="0">
                <a:solidFill>
                  <a:srgbClr val="222222"/>
                </a:solidFill>
                <a:latin typeface="Calibri"/>
                <a:ea typeface="Calibri"/>
                <a:cs typeface="Calibri"/>
                <a:sym typeface="Calibri"/>
              </a:rPr>
              <a:t>Attend an in-person or virtual informational class about the Kansas ABLE Savings Program.</a:t>
            </a:r>
            <a:endParaRPr sz="2000" b="1" dirty="0">
              <a:solidFill>
                <a:srgbClr val="222222"/>
              </a:solidFill>
              <a:latin typeface="Calibri"/>
              <a:ea typeface="Calibri"/>
              <a:cs typeface="Calibri"/>
              <a:sym typeface="Calibri"/>
            </a:endParaRPr>
          </a:p>
          <a:p>
            <a:pPr marL="457200" lvl="0" indent="-330835" algn="l" rtl="0">
              <a:lnSpc>
                <a:spcPct val="95000"/>
              </a:lnSpc>
              <a:spcBef>
                <a:spcPts val="0"/>
              </a:spcBef>
              <a:spcAft>
                <a:spcPts val="0"/>
              </a:spcAft>
              <a:buClr>
                <a:srgbClr val="222222"/>
              </a:buClr>
              <a:buSzPts val="1610"/>
              <a:buFont typeface="Calibri"/>
              <a:buAutoNum type="arabicPeriod"/>
            </a:pPr>
            <a:endParaRPr lang="en" sz="2000" b="1" dirty="0">
              <a:solidFill>
                <a:srgbClr val="222222"/>
              </a:solidFill>
              <a:latin typeface="Calibri"/>
              <a:ea typeface="Calibri"/>
              <a:cs typeface="Calibri"/>
              <a:sym typeface="Calibri"/>
            </a:endParaRPr>
          </a:p>
          <a:p>
            <a:pPr marL="457200" lvl="0" indent="-330835" algn="l" rtl="0">
              <a:lnSpc>
                <a:spcPct val="95000"/>
              </a:lnSpc>
              <a:spcBef>
                <a:spcPts val="0"/>
              </a:spcBef>
              <a:spcAft>
                <a:spcPts val="0"/>
              </a:spcAft>
              <a:buClr>
                <a:srgbClr val="222222"/>
              </a:buClr>
              <a:buSzPts val="1610"/>
              <a:buFont typeface="Calibri"/>
              <a:buAutoNum type="arabicPeriod"/>
            </a:pPr>
            <a:r>
              <a:rPr lang="en" sz="2000" b="1" dirty="0">
                <a:solidFill>
                  <a:srgbClr val="222222"/>
                </a:solidFill>
                <a:latin typeface="Calibri"/>
                <a:ea typeface="Calibri"/>
                <a:cs typeface="Calibri"/>
                <a:sym typeface="Calibri"/>
              </a:rPr>
              <a:t>Establish a Kansas ABLE savings account by July 1</a:t>
            </a:r>
            <a:r>
              <a:rPr lang="en" sz="2000" b="1" baseline="30000" dirty="0">
                <a:solidFill>
                  <a:srgbClr val="222222"/>
                </a:solidFill>
                <a:latin typeface="Calibri"/>
                <a:ea typeface="Calibri"/>
                <a:cs typeface="Calibri"/>
                <a:sym typeface="Calibri"/>
              </a:rPr>
              <a:t>st</a:t>
            </a:r>
            <a:r>
              <a:rPr lang="en" sz="2000" b="1" dirty="0">
                <a:solidFill>
                  <a:srgbClr val="222222"/>
                </a:solidFill>
                <a:latin typeface="Calibri"/>
                <a:ea typeface="Calibri"/>
                <a:cs typeface="Calibri"/>
                <a:sym typeface="Calibri"/>
              </a:rPr>
              <a:t> 2026. </a:t>
            </a:r>
            <a:endParaRPr sz="2000" b="1" dirty="0">
              <a:solidFill>
                <a:srgbClr val="222222"/>
              </a:solidFill>
              <a:latin typeface="Calibri"/>
              <a:ea typeface="Calibri"/>
              <a:cs typeface="Calibri"/>
              <a:sym typeface="Calibri"/>
            </a:endParaRPr>
          </a:p>
          <a:p>
            <a:pPr marL="0" lvl="0" indent="0" algn="l" rtl="0">
              <a:lnSpc>
                <a:spcPct val="95000"/>
              </a:lnSpc>
              <a:spcBef>
                <a:spcPts val="1200"/>
              </a:spcBef>
              <a:spcAft>
                <a:spcPts val="0"/>
              </a:spcAft>
              <a:buClr>
                <a:schemeClr val="dk1"/>
              </a:buClr>
              <a:buSzPts val="1018"/>
              <a:buFont typeface="Arial"/>
              <a:buNone/>
            </a:pPr>
            <a:endParaRPr sz="1295" dirty="0">
              <a:solidFill>
                <a:schemeClr val="dk2"/>
              </a:solidFill>
            </a:endParaRPr>
          </a:p>
          <a:p>
            <a:pPr marL="0" lvl="0" indent="0" algn="l" rtl="0">
              <a:spcBef>
                <a:spcPts val="0"/>
              </a:spcBef>
              <a:spcAft>
                <a:spcPts val="0"/>
              </a:spcAft>
              <a:buNone/>
            </a:pPr>
            <a:endParaRPr dirty="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6"/>
          <p:cNvSpPr txBox="1">
            <a:spLocks noGrp="1"/>
          </p:cNvSpPr>
          <p:nvPr>
            <p:ph type="title"/>
          </p:nvPr>
        </p:nvSpPr>
        <p:spPr>
          <a:xfrm>
            <a:off x="0" y="0"/>
            <a:ext cx="9144000" cy="994172"/>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2500" b="1" dirty="0"/>
              <a:t>Thank </a:t>
            </a:r>
            <a:r>
              <a:rPr lang="en-US" sz="2500" b="1" dirty="0"/>
              <a:t>You</a:t>
            </a:r>
            <a:r>
              <a:rPr lang="en" sz="2500" b="1" dirty="0"/>
              <a:t> to Our ABLE </a:t>
            </a:r>
            <a:r>
              <a:rPr lang="en-US" sz="2500" b="1" dirty="0"/>
              <a:t>Empowerment Grant</a:t>
            </a:r>
            <a:r>
              <a:rPr lang="en" sz="2500" b="1" dirty="0"/>
              <a:t> Sponsors! </a:t>
            </a:r>
            <a:endParaRPr sz="2500" b="1" dirty="0"/>
          </a:p>
        </p:txBody>
      </p:sp>
      <p:pic>
        <p:nvPicPr>
          <p:cNvPr id="367" name="Google Shape;367;p46"/>
          <p:cNvPicPr preferRelativeResize="0"/>
          <p:nvPr/>
        </p:nvPicPr>
        <p:blipFill>
          <a:blip r:embed="rId3">
            <a:alphaModFix/>
          </a:blip>
          <a:stretch>
            <a:fillRect/>
          </a:stretch>
        </p:blipFill>
        <p:spPr>
          <a:xfrm>
            <a:off x="4814047" y="1441128"/>
            <a:ext cx="4235824" cy="1456711"/>
          </a:xfrm>
          <a:prstGeom prst="rect">
            <a:avLst/>
          </a:prstGeom>
          <a:noFill/>
          <a:ln>
            <a:noFill/>
          </a:ln>
        </p:spPr>
      </p:pic>
      <p:pic>
        <p:nvPicPr>
          <p:cNvPr id="371" name="Google Shape;371;p46"/>
          <p:cNvPicPr preferRelativeResize="0"/>
          <p:nvPr/>
        </p:nvPicPr>
        <p:blipFill rotWithShape="1">
          <a:blip r:embed="rId4">
            <a:alphaModFix/>
          </a:blip>
          <a:srcRect/>
          <a:stretch/>
        </p:blipFill>
        <p:spPr>
          <a:xfrm>
            <a:off x="147468" y="1441127"/>
            <a:ext cx="4296560" cy="1456712"/>
          </a:xfrm>
          <a:prstGeom prst="rect">
            <a:avLst/>
          </a:prstGeom>
          <a:noFill/>
          <a:ln>
            <a:noFill/>
          </a:ln>
        </p:spPr>
      </p:pic>
      <p:pic>
        <p:nvPicPr>
          <p:cNvPr id="3" name="Picture 2">
            <a:extLst>
              <a:ext uri="{FF2B5EF4-FFF2-40B4-BE49-F238E27FC236}">
                <a16:creationId xmlns:a16="http://schemas.microsoft.com/office/drawing/2014/main" id="{64591B16-BCC7-433B-B073-446891166CB5}"/>
              </a:ext>
            </a:extLst>
          </p:cNvPr>
          <p:cNvPicPr>
            <a:picLocks noChangeAspect="1"/>
          </p:cNvPicPr>
          <p:nvPr/>
        </p:nvPicPr>
        <p:blipFill>
          <a:blip r:embed="rId5"/>
          <a:stretch>
            <a:fillRect/>
          </a:stretch>
        </p:blipFill>
        <p:spPr>
          <a:xfrm>
            <a:off x="1699830" y="2571750"/>
            <a:ext cx="5744340" cy="287217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3" name="Google Shape;133;p28"/>
          <p:cNvPicPr preferRelativeResize="0"/>
          <p:nvPr/>
        </p:nvPicPr>
        <p:blipFill rotWithShape="1">
          <a:blip r:embed="rId3">
            <a:alphaModFix/>
          </a:blip>
          <a:srcRect/>
          <a:stretch/>
        </p:blipFill>
        <p:spPr>
          <a:xfrm>
            <a:off x="6356036" y="3958000"/>
            <a:ext cx="2497645" cy="696650"/>
          </a:xfrm>
          <a:prstGeom prst="rect">
            <a:avLst/>
          </a:prstGeom>
          <a:noFill/>
          <a:ln>
            <a:noFill/>
          </a:ln>
        </p:spPr>
      </p:pic>
      <p:pic>
        <p:nvPicPr>
          <p:cNvPr id="135" name="Google Shape;135;p28"/>
          <p:cNvPicPr preferRelativeResize="0"/>
          <p:nvPr/>
        </p:nvPicPr>
        <p:blipFill rotWithShape="1">
          <a:blip r:embed="rId4">
            <a:alphaModFix/>
          </a:blip>
          <a:srcRect l="18552" r="25886" b="1370"/>
          <a:stretch/>
        </p:blipFill>
        <p:spPr>
          <a:xfrm>
            <a:off x="6725238" y="432822"/>
            <a:ext cx="1673477" cy="1980147"/>
          </a:xfrm>
          <a:prstGeom prst="rect">
            <a:avLst/>
          </a:prstGeom>
          <a:noFill/>
          <a:ln w="19050" cap="flat" cmpd="sng">
            <a:solidFill>
              <a:schemeClr val="dk2"/>
            </a:solidFill>
            <a:prstDash val="solid"/>
            <a:round/>
            <a:headEnd type="none" w="sm" len="sm"/>
            <a:tailEnd type="none" w="sm" len="sm"/>
          </a:ln>
        </p:spPr>
      </p:pic>
      <p:pic>
        <p:nvPicPr>
          <p:cNvPr id="136" name="Google Shape;136;p28"/>
          <p:cNvPicPr preferRelativeResize="0"/>
          <p:nvPr/>
        </p:nvPicPr>
        <p:blipFill>
          <a:blip r:embed="rId5">
            <a:alphaModFix/>
          </a:blip>
          <a:stretch>
            <a:fillRect/>
          </a:stretch>
        </p:blipFill>
        <p:spPr>
          <a:xfrm>
            <a:off x="3496576" y="432822"/>
            <a:ext cx="2031750" cy="1882646"/>
          </a:xfrm>
          <a:prstGeom prst="rect">
            <a:avLst/>
          </a:prstGeom>
          <a:noFill/>
          <a:ln w="19050" cap="flat" cmpd="sng">
            <a:solidFill>
              <a:schemeClr val="dk2"/>
            </a:solidFill>
            <a:prstDash val="solid"/>
            <a:round/>
            <a:headEnd type="none" w="sm" len="sm"/>
            <a:tailEnd type="none" w="sm" len="sm"/>
          </a:ln>
        </p:spPr>
      </p:pic>
      <p:sp>
        <p:nvSpPr>
          <p:cNvPr id="137" name="Google Shape;137;p28"/>
          <p:cNvSpPr txBox="1"/>
          <p:nvPr/>
        </p:nvSpPr>
        <p:spPr>
          <a:xfrm>
            <a:off x="6634659" y="2412969"/>
            <a:ext cx="1940400" cy="119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dirty="0">
                <a:solidFill>
                  <a:srgbClr val="1C4587"/>
                </a:solidFill>
                <a:latin typeface="Calibri"/>
                <a:ea typeface="Calibri"/>
                <a:cs typeface="Calibri"/>
                <a:sym typeface="Calibri"/>
              </a:rPr>
              <a:t>Sara Hart Weir</a:t>
            </a:r>
            <a:endParaRPr sz="1600" b="1" dirty="0">
              <a:solidFill>
                <a:srgbClr val="1C4587"/>
              </a:solidFill>
              <a:latin typeface="Calibri"/>
              <a:ea typeface="Calibri"/>
              <a:cs typeface="Calibri"/>
              <a:sym typeface="Calibri"/>
            </a:endParaRPr>
          </a:p>
          <a:p>
            <a:pPr marL="0" lvl="0" indent="0" algn="ctr" rtl="0">
              <a:spcBef>
                <a:spcPts val="0"/>
              </a:spcBef>
              <a:spcAft>
                <a:spcPts val="0"/>
              </a:spcAft>
              <a:buNone/>
            </a:pPr>
            <a:r>
              <a:rPr lang="en" sz="1600" b="1" i="1" dirty="0">
                <a:solidFill>
                  <a:schemeClr val="dk1"/>
                </a:solidFill>
                <a:latin typeface="Calibri"/>
                <a:ea typeface="Calibri"/>
                <a:cs typeface="Calibri"/>
                <a:sym typeface="Calibri"/>
              </a:rPr>
              <a:t>Executive Director</a:t>
            </a:r>
            <a:endParaRPr sz="1600" b="1" i="1" dirty="0">
              <a:solidFill>
                <a:schemeClr val="dk1"/>
              </a:solidFill>
              <a:latin typeface="Calibri"/>
              <a:ea typeface="Calibri"/>
              <a:cs typeface="Calibri"/>
              <a:sym typeface="Calibri"/>
            </a:endParaRPr>
          </a:p>
          <a:p>
            <a:pPr marL="0" lvl="0" indent="0" algn="ctr" rtl="0">
              <a:spcBef>
                <a:spcPts val="0"/>
              </a:spcBef>
              <a:spcAft>
                <a:spcPts val="0"/>
              </a:spcAft>
              <a:buNone/>
            </a:pPr>
            <a:r>
              <a:rPr lang="en" dirty="0">
                <a:solidFill>
                  <a:schemeClr val="dk1"/>
                </a:solidFill>
                <a:latin typeface="Calibri"/>
                <a:ea typeface="Calibri"/>
                <a:cs typeface="Calibri"/>
                <a:sym typeface="Calibri"/>
              </a:rPr>
              <a:t>Kansas Council on Developmental Disabilities (KCDD)</a:t>
            </a:r>
            <a:endParaRPr dirty="0">
              <a:solidFill>
                <a:schemeClr val="dk1"/>
              </a:solidFill>
              <a:latin typeface="Calibri"/>
              <a:ea typeface="Calibri"/>
              <a:cs typeface="Calibri"/>
              <a:sym typeface="Calibri"/>
            </a:endParaRPr>
          </a:p>
        </p:txBody>
      </p:sp>
      <p:sp>
        <p:nvSpPr>
          <p:cNvPr id="138" name="Google Shape;138;p28"/>
          <p:cNvSpPr txBox="1"/>
          <p:nvPr/>
        </p:nvSpPr>
        <p:spPr>
          <a:xfrm>
            <a:off x="3361325" y="2385242"/>
            <a:ext cx="2212416" cy="203936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dirty="0">
                <a:solidFill>
                  <a:srgbClr val="2D408E"/>
                </a:solidFill>
                <a:latin typeface="Calibri"/>
                <a:ea typeface="Calibri"/>
                <a:cs typeface="Calibri"/>
                <a:sym typeface="Calibri"/>
              </a:rPr>
              <a:t>Tom Treacy</a:t>
            </a:r>
          </a:p>
          <a:p>
            <a:pPr marL="0" lvl="0" indent="0" algn="ctr" rtl="0">
              <a:spcBef>
                <a:spcPts val="0"/>
              </a:spcBef>
              <a:spcAft>
                <a:spcPts val="0"/>
              </a:spcAft>
              <a:buNone/>
            </a:pPr>
            <a:r>
              <a:rPr lang="en" sz="1600" b="1" i="1" dirty="0">
                <a:solidFill>
                  <a:schemeClr val="tx1"/>
                </a:solidFill>
                <a:latin typeface="Calibri"/>
                <a:ea typeface="Calibri"/>
                <a:cs typeface="Calibri"/>
                <a:sym typeface="Calibri"/>
              </a:rPr>
              <a:t>Deputy Assistant State Treasurer</a:t>
            </a:r>
          </a:p>
          <a:p>
            <a:pPr algn="ctr"/>
            <a:r>
              <a:rPr lang="en-US" sz="1600" dirty="0">
                <a:solidFill>
                  <a:schemeClr val="dk1"/>
                </a:solidFill>
                <a:latin typeface="Calibri"/>
                <a:ea typeface="Calibri"/>
                <a:cs typeface="Calibri"/>
                <a:sym typeface="Calibri"/>
              </a:rPr>
              <a:t>Cell: 785.230.1401 </a:t>
            </a:r>
            <a:r>
              <a:rPr lang="en-US" sz="1600" u="sng" dirty="0">
                <a:solidFill>
                  <a:schemeClr val="hlink"/>
                </a:solidFill>
                <a:latin typeface="Calibri"/>
                <a:ea typeface="Calibri"/>
                <a:cs typeface="Calibri"/>
                <a:sym typeface="Calibri"/>
                <a:hlinkClick r:id="rId6"/>
              </a:rPr>
              <a:t>tom@treasurer.ks.gov</a:t>
            </a:r>
            <a:r>
              <a:rPr lang="en-US" sz="1600" dirty="0">
                <a:solidFill>
                  <a:schemeClr val="dk1"/>
                </a:solidFill>
                <a:latin typeface="Calibri"/>
                <a:ea typeface="Calibri"/>
                <a:cs typeface="Calibri"/>
                <a:sym typeface="Calibri"/>
              </a:rPr>
              <a:t> </a:t>
            </a:r>
          </a:p>
          <a:p>
            <a:pPr marL="0" lvl="0" indent="0" algn="ctr" rtl="0">
              <a:spcBef>
                <a:spcPts val="0"/>
              </a:spcBef>
              <a:spcAft>
                <a:spcPts val="0"/>
              </a:spcAft>
              <a:buNone/>
            </a:pPr>
            <a:endParaRPr sz="1600" b="1" i="1" dirty="0">
              <a:solidFill>
                <a:schemeClr val="tx1"/>
              </a:solidFill>
              <a:latin typeface="Calibri"/>
              <a:ea typeface="Calibri"/>
              <a:cs typeface="Calibri"/>
              <a:sym typeface="Calibri"/>
            </a:endParaRPr>
          </a:p>
        </p:txBody>
      </p:sp>
      <p:pic>
        <p:nvPicPr>
          <p:cNvPr id="139" name="Google Shape;139;p28"/>
          <p:cNvPicPr preferRelativeResize="0"/>
          <p:nvPr/>
        </p:nvPicPr>
        <p:blipFill>
          <a:blip r:embed="rId7">
            <a:alphaModFix/>
          </a:blip>
          <a:stretch>
            <a:fillRect/>
          </a:stretch>
        </p:blipFill>
        <p:spPr>
          <a:xfrm>
            <a:off x="718165" y="3832895"/>
            <a:ext cx="1824651" cy="953344"/>
          </a:xfrm>
          <a:prstGeom prst="rect">
            <a:avLst/>
          </a:prstGeom>
          <a:noFill/>
          <a:ln>
            <a:noFill/>
          </a:ln>
        </p:spPr>
      </p:pic>
      <p:sp>
        <p:nvSpPr>
          <p:cNvPr id="140" name="Google Shape;140;p28"/>
          <p:cNvSpPr txBox="1"/>
          <p:nvPr/>
        </p:nvSpPr>
        <p:spPr>
          <a:xfrm>
            <a:off x="568941" y="2412969"/>
            <a:ext cx="2123100" cy="148618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dirty="0">
                <a:solidFill>
                  <a:srgbClr val="2D408E"/>
                </a:solidFill>
                <a:latin typeface="Calibri"/>
                <a:ea typeface="Calibri"/>
                <a:cs typeface="Calibri"/>
                <a:sym typeface="Calibri"/>
              </a:rPr>
              <a:t>Steven Johnson</a:t>
            </a:r>
          </a:p>
          <a:p>
            <a:pPr marL="0" lvl="0" indent="0" algn="ctr" rtl="0">
              <a:spcBef>
                <a:spcPts val="0"/>
              </a:spcBef>
              <a:spcAft>
                <a:spcPts val="0"/>
              </a:spcAft>
              <a:buNone/>
            </a:pPr>
            <a:r>
              <a:rPr lang="en" sz="1600" b="1" i="1" dirty="0">
                <a:solidFill>
                  <a:schemeClr val="tx1"/>
                </a:solidFill>
                <a:latin typeface="Calibri"/>
                <a:ea typeface="Calibri"/>
                <a:cs typeface="Calibri"/>
                <a:sym typeface="Calibri"/>
              </a:rPr>
              <a:t>Kansas State Treasurer</a:t>
            </a:r>
          </a:p>
          <a:p>
            <a:pPr marL="0" lvl="0" indent="0" algn="ctr" rtl="0">
              <a:spcBef>
                <a:spcPts val="0"/>
              </a:spcBef>
              <a:spcAft>
                <a:spcPts val="0"/>
              </a:spcAft>
              <a:buNone/>
            </a:pPr>
            <a:endParaRPr sz="1600" b="1" i="1" dirty="0">
              <a:solidFill>
                <a:schemeClr val="tx1"/>
              </a:solidFill>
              <a:latin typeface="Calibri"/>
              <a:ea typeface="Calibri"/>
              <a:cs typeface="Calibri"/>
              <a:sym typeface="Calibri"/>
            </a:endParaRPr>
          </a:p>
          <a:p>
            <a:pPr marL="0" lvl="0" indent="0" algn="ctr" rtl="0">
              <a:spcBef>
                <a:spcPts val="0"/>
              </a:spcBef>
              <a:spcAft>
                <a:spcPts val="0"/>
              </a:spcAft>
              <a:buNone/>
            </a:pPr>
            <a:endParaRPr dirty="0">
              <a:solidFill>
                <a:schemeClr val="dk1"/>
              </a:solidFill>
              <a:latin typeface="Calibri"/>
              <a:ea typeface="Calibri"/>
              <a:cs typeface="Calibri"/>
              <a:sym typeface="Calibri"/>
            </a:endParaRPr>
          </a:p>
        </p:txBody>
      </p:sp>
      <p:pic>
        <p:nvPicPr>
          <p:cNvPr id="141" name="Google Shape;141;p28"/>
          <p:cNvPicPr preferRelativeResize="0"/>
          <p:nvPr/>
        </p:nvPicPr>
        <p:blipFill>
          <a:blip r:embed="rId8">
            <a:alphaModFix/>
          </a:blip>
          <a:stretch>
            <a:fillRect/>
          </a:stretch>
        </p:blipFill>
        <p:spPr>
          <a:xfrm>
            <a:off x="842220" y="384070"/>
            <a:ext cx="1576543" cy="1980150"/>
          </a:xfrm>
          <a:prstGeom prst="rect">
            <a:avLst/>
          </a:prstGeom>
          <a:noFill/>
          <a:ln>
            <a:noFill/>
          </a:ln>
        </p:spPr>
      </p:pic>
      <p:pic>
        <p:nvPicPr>
          <p:cNvPr id="11" name="Google Shape;139;p28">
            <a:extLst>
              <a:ext uri="{FF2B5EF4-FFF2-40B4-BE49-F238E27FC236}">
                <a16:creationId xmlns:a16="http://schemas.microsoft.com/office/drawing/2014/main" id="{9F0CEDF7-65DD-478E-B9FA-6B2AE96DA9C6}"/>
              </a:ext>
            </a:extLst>
          </p:cNvPr>
          <p:cNvPicPr preferRelativeResize="0"/>
          <p:nvPr/>
        </p:nvPicPr>
        <p:blipFill>
          <a:blip r:embed="rId7">
            <a:alphaModFix/>
          </a:blip>
          <a:stretch>
            <a:fillRect/>
          </a:stretch>
        </p:blipFill>
        <p:spPr>
          <a:xfrm>
            <a:off x="3600125" y="3829653"/>
            <a:ext cx="1824651" cy="95334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6226F-2882-CF79-4B71-6C085DD721AA}"/>
              </a:ext>
            </a:extLst>
          </p:cNvPr>
          <p:cNvSpPr>
            <a:spLocks noGrp="1"/>
          </p:cNvSpPr>
          <p:nvPr>
            <p:ph type="title"/>
          </p:nvPr>
        </p:nvSpPr>
        <p:spPr>
          <a:xfrm>
            <a:off x="0" y="0"/>
            <a:ext cx="9144000" cy="828567"/>
          </a:xfrm>
        </p:spPr>
        <p:txBody>
          <a:bodyPr>
            <a:normAutofit/>
          </a:bodyPr>
          <a:lstStyle/>
          <a:p>
            <a:pPr algn="ctr"/>
            <a:r>
              <a:rPr lang="en-US" sz="2000" dirty="0"/>
              <a:t>The Stephen Beck, Jr. </a:t>
            </a:r>
            <a:br>
              <a:rPr lang="en-US" sz="2000" dirty="0"/>
            </a:br>
            <a:r>
              <a:rPr lang="en-US" sz="2000" dirty="0"/>
              <a:t>Achieving a Better Life Experience Act of 2014</a:t>
            </a:r>
            <a:endParaRPr lang="en-US" dirty="0"/>
          </a:p>
        </p:txBody>
      </p:sp>
      <p:sp>
        <p:nvSpPr>
          <p:cNvPr id="3" name="Content Placeholder 2">
            <a:extLst>
              <a:ext uri="{FF2B5EF4-FFF2-40B4-BE49-F238E27FC236}">
                <a16:creationId xmlns:a16="http://schemas.microsoft.com/office/drawing/2014/main" id="{26B2FCD7-429D-F8CF-88FA-B2BBC7CB92CA}"/>
              </a:ext>
            </a:extLst>
          </p:cNvPr>
          <p:cNvSpPr>
            <a:spLocks/>
          </p:cNvSpPr>
          <p:nvPr/>
        </p:nvSpPr>
        <p:spPr>
          <a:xfrm>
            <a:off x="492462" y="3793332"/>
            <a:ext cx="3767048" cy="1193618"/>
          </a:xfrm>
          <a:prstGeom prst="rect">
            <a:avLst/>
          </a:prstGeom>
        </p:spPr>
        <p:txBody>
          <a:bodyPr>
            <a:normAutofit/>
          </a:bodyPr>
          <a:lstStyle/>
          <a:p>
            <a:pPr defTabSz="548640">
              <a:spcAft>
                <a:spcPts val="450"/>
              </a:spcAft>
            </a:pPr>
            <a:endParaRPr lang="en-US" sz="2100" dirty="0"/>
          </a:p>
        </p:txBody>
      </p:sp>
      <p:pic>
        <p:nvPicPr>
          <p:cNvPr id="5" name="Content Placeholder 3">
            <a:extLst>
              <a:ext uri="{FF2B5EF4-FFF2-40B4-BE49-F238E27FC236}">
                <a16:creationId xmlns:a16="http://schemas.microsoft.com/office/drawing/2014/main" id="{7A2DE3AC-C1CB-20A5-C9B0-8BDD8422BF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427" y="828567"/>
            <a:ext cx="5285145" cy="3963860"/>
          </a:xfrm>
          <a:prstGeom prst="rect">
            <a:avLst/>
          </a:prstGeom>
        </p:spPr>
      </p:pic>
      <p:sp>
        <p:nvSpPr>
          <p:cNvPr id="7" name="Content Placeholder 2">
            <a:extLst>
              <a:ext uri="{FF2B5EF4-FFF2-40B4-BE49-F238E27FC236}">
                <a16:creationId xmlns:a16="http://schemas.microsoft.com/office/drawing/2014/main" id="{8DEA6B0F-A11E-926F-40FA-2742BCE54E1C}"/>
              </a:ext>
            </a:extLst>
          </p:cNvPr>
          <p:cNvSpPr txBox="1">
            <a:spLocks/>
          </p:cNvSpPr>
          <p:nvPr/>
        </p:nvSpPr>
        <p:spPr>
          <a:xfrm>
            <a:off x="2049380" y="4830266"/>
            <a:ext cx="5045242" cy="37331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548640">
              <a:spcBef>
                <a:spcPts val="600"/>
              </a:spcBef>
              <a:buNone/>
            </a:pPr>
            <a:r>
              <a:rPr lang="en-US" sz="1500" dirty="0"/>
              <a:t>ABLE Act on December 19</a:t>
            </a:r>
            <a:r>
              <a:rPr lang="en-US" sz="1500" baseline="30000" dirty="0"/>
              <a:t>th</a:t>
            </a:r>
            <a:r>
              <a:rPr lang="en-US" sz="1500" dirty="0"/>
              <a:t> of 2014. </a:t>
            </a:r>
            <a:endParaRPr lang="en-US" sz="2100" dirty="0"/>
          </a:p>
        </p:txBody>
      </p:sp>
    </p:spTree>
    <p:extLst>
      <p:ext uri="{BB962C8B-B14F-4D97-AF65-F5344CB8AC3E}">
        <p14:creationId xmlns:p14="http://schemas.microsoft.com/office/powerpoint/2010/main" val="784395856"/>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2">
            <a:extLst>
              <a:ext uri="{FF2B5EF4-FFF2-40B4-BE49-F238E27FC236}">
                <a16:creationId xmlns:a16="http://schemas.microsoft.com/office/drawing/2014/main" id="{C7BFE0E4-CDA7-635E-3E18-C76A528D63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96"/>
          <a:stretch/>
        </p:blipFill>
        <p:spPr>
          <a:xfrm>
            <a:off x="3049251" y="314107"/>
            <a:ext cx="6045887" cy="4287918"/>
          </a:xfrm>
          <a:prstGeom prst="rect">
            <a:avLst/>
          </a:prstGeom>
        </p:spPr>
      </p:pic>
      <p:sp>
        <p:nvSpPr>
          <p:cNvPr id="2" name="Title 1">
            <a:extLst>
              <a:ext uri="{FF2B5EF4-FFF2-40B4-BE49-F238E27FC236}">
                <a16:creationId xmlns:a16="http://schemas.microsoft.com/office/drawing/2014/main" id="{6A119D60-A95C-197B-5CA6-3CAB1A37F286}"/>
              </a:ext>
            </a:extLst>
          </p:cNvPr>
          <p:cNvSpPr>
            <a:spLocks noGrp="1"/>
          </p:cNvSpPr>
          <p:nvPr>
            <p:ph type="title"/>
          </p:nvPr>
        </p:nvSpPr>
        <p:spPr>
          <a:xfrm>
            <a:off x="48861" y="0"/>
            <a:ext cx="3000389" cy="858559"/>
          </a:xfrm>
        </p:spPr>
        <p:txBody>
          <a:bodyPr>
            <a:normAutofit/>
          </a:bodyPr>
          <a:lstStyle/>
          <a:p>
            <a:r>
              <a:rPr lang="en-US" sz="2800" dirty="0"/>
              <a:t>Kansas ABLE Act</a:t>
            </a:r>
          </a:p>
        </p:txBody>
      </p:sp>
      <p:sp>
        <p:nvSpPr>
          <p:cNvPr id="3" name="Content Placeholder 2">
            <a:extLst>
              <a:ext uri="{FF2B5EF4-FFF2-40B4-BE49-F238E27FC236}">
                <a16:creationId xmlns:a16="http://schemas.microsoft.com/office/drawing/2014/main" id="{3DAEAB2F-7CC2-187E-AC3E-DA5E6043884A}"/>
              </a:ext>
            </a:extLst>
          </p:cNvPr>
          <p:cNvSpPr>
            <a:spLocks noGrp="1"/>
          </p:cNvSpPr>
          <p:nvPr>
            <p:ph type="body" idx="1"/>
          </p:nvPr>
        </p:nvSpPr>
        <p:spPr>
          <a:xfrm>
            <a:off x="-47065" y="698015"/>
            <a:ext cx="2953143" cy="4445485"/>
          </a:xfrm>
        </p:spPr>
        <p:txBody>
          <a:bodyPr>
            <a:normAutofit/>
          </a:bodyPr>
          <a:lstStyle/>
          <a:p>
            <a:r>
              <a:rPr lang="en-US" sz="1300" dirty="0">
                <a:solidFill>
                  <a:schemeClr val="tx1"/>
                </a:solidFill>
              </a:rPr>
              <a:t>The Mast family reached out to State Treasurer Ron Estes for his assistance in drafting of the State version of the ABLE Act. </a:t>
            </a:r>
          </a:p>
          <a:p>
            <a:r>
              <a:rPr lang="en-US" sz="1300" dirty="0">
                <a:solidFill>
                  <a:schemeClr val="tx1"/>
                </a:solidFill>
              </a:rPr>
              <a:t>Rep. Davis &amp; our office introduced the Kansas ABLE Act (HB 2216) on January 22</a:t>
            </a:r>
            <a:r>
              <a:rPr lang="en-US" sz="1300" baseline="30000" dirty="0">
                <a:solidFill>
                  <a:schemeClr val="tx1"/>
                </a:solidFill>
              </a:rPr>
              <a:t>nd</a:t>
            </a:r>
            <a:r>
              <a:rPr lang="en-US" sz="1300" dirty="0">
                <a:solidFill>
                  <a:schemeClr val="tx1"/>
                </a:solidFill>
              </a:rPr>
              <a:t>, 2015. </a:t>
            </a:r>
          </a:p>
          <a:p>
            <a:r>
              <a:rPr lang="en-US" sz="1300" dirty="0">
                <a:solidFill>
                  <a:schemeClr val="tx1"/>
                </a:solidFill>
              </a:rPr>
              <a:t>The ABLE Act moved quickly, passing the Kansas Senate on March 25</a:t>
            </a:r>
            <a:r>
              <a:rPr lang="en-US" sz="1300" baseline="30000" dirty="0">
                <a:solidFill>
                  <a:schemeClr val="tx1"/>
                </a:solidFill>
              </a:rPr>
              <a:t>th</a:t>
            </a:r>
            <a:r>
              <a:rPr lang="en-US" sz="1300" dirty="0">
                <a:solidFill>
                  <a:schemeClr val="tx1"/>
                </a:solidFill>
              </a:rPr>
              <a:t>, then passing the Kansas House on April 1</a:t>
            </a:r>
            <a:r>
              <a:rPr lang="en-US" sz="1300" baseline="30000" dirty="0">
                <a:solidFill>
                  <a:schemeClr val="tx1"/>
                </a:solidFill>
              </a:rPr>
              <a:t>st</a:t>
            </a:r>
            <a:r>
              <a:rPr lang="en-US" sz="1300" dirty="0">
                <a:solidFill>
                  <a:schemeClr val="tx1"/>
                </a:solidFill>
              </a:rPr>
              <a:t>.</a:t>
            </a:r>
          </a:p>
          <a:p>
            <a:r>
              <a:rPr lang="en-US" sz="1300" dirty="0">
                <a:solidFill>
                  <a:schemeClr val="tx1"/>
                </a:solidFill>
              </a:rPr>
              <a:t>On April 15</a:t>
            </a:r>
            <a:r>
              <a:rPr lang="en-US" sz="1300" baseline="30000" dirty="0">
                <a:solidFill>
                  <a:schemeClr val="tx1"/>
                </a:solidFill>
              </a:rPr>
              <a:t>th</a:t>
            </a:r>
            <a:r>
              <a:rPr lang="en-US" sz="1300" dirty="0">
                <a:solidFill>
                  <a:schemeClr val="tx1"/>
                </a:solidFill>
              </a:rPr>
              <a:t>, 2015 Governor Brownback signed the Kansas ABLE Act into law. </a:t>
            </a:r>
          </a:p>
          <a:p>
            <a:pPr marL="114300" indent="0">
              <a:buNone/>
            </a:pPr>
            <a:endParaRPr lang="en-US" sz="1275" dirty="0"/>
          </a:p>
        </p:txBody>
      </p:sp>
    </p:spTree>
    <p:extLst>
      <p:ext uri="{BB962C8B-B14F-4D97-AF65-F5344CB8AC3E}">
        <p14:creationId xmlns:p14="http://schemas.microsoft.com/office/powerpoint/2010/main" val="33506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E34F6C1-51CD-44D0-B8E3-A9C1FF7C9AFD}"/>
              </a:ext>
            </a:extLst>
          </p:cNvPr>
          <p:cNvPicPr>
            <a:picLocks noGrp="1" noChangeAspect="1"/>
          </p:cNvPicPr>
          <p:nvPr>
            <p:ph idx="4294967295"/>
          </p:nvPr>
        </p:nvPicPr>
        <p:blipFill>
          <a:blip r:embed="rId4"/>
          <a:stretch>
            <a:fillRect/>
          </a:stretch>
        </p:blipFill>
        <p:spPr>
          <a:xfrm>
            <a:off x="677862" y="115887"/>
            <a:ext cx="7788275" cy="4911725"/>
          </a:xfrm>
        </p:spPr>
      </p:pic>
    </p:spTree>
    <p:extLst>
      <p:ext uri="{BB962C8B-B14F-4D97-AF65-F5344CB8AC3E}">
        <p14:creationId xmlns:p14="http://schemas.microsoft.com/office/powerpoint/2010/main" val="844359086"/>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157F-1EFF-7687-08E0-39B7F622FC26}"/>
              </a:ext>
            </a:extLst>
          </p:cNvPr>
          <p:cNvSpPr>
            <a:spLocks noGrp="1"/>
          </p:cNvSpPr>
          <p:nvPr>
            <p:ph type="title"/>
          </p:nvPr>
        </p:nvSpPr>
        <p:spPr>
          <a:xfrm>
            <a:off x="85726" y="4054467"/>
            <a:ext cx="9058274" cy="878624"/>
          </a:xfrm>
        </p:spPr>
        <p:txBody>
          <a:bodyPr spcFirstLastPara="1" vert="horz" wrap="square" lIns="68580" tIns="34290" rIns="68580" bIns="34290" rtlCol="0" anchor="ctr" anchorCtr="0">
            <a:normAutofit fontScale="90000"/>
          </a:bodyPr>
          <a:lstStyle/>
          <a:p>
            <a:pPr algn="ctr"/>
            <a:r>
              <a:rPr lang="en-US" sz="2775" kern="1200" dirty="0">
                <a:solidFill>
                  <a:schemeClr val="tx1"/>
                </a:solidFill>
                <a:latin typeface="+mj-lt"/>
                <a:ea typeface="+mj-ea"/>
                <a:cs typeface="+mj-cs"/>
              </a:rPr>
              <a:t>First Kansas ABLE Account Opened – January 26</a:t>
            </a:r>
            <a:r>
              <a:rPr lang="en-US" sz="2775" kern="1200" baseline="30000" dirty="0">
                <a:solidFill>
                  <a:schemeClr val="tx1"/>
                </a:solidFill>
                <a:latin typeface="+mj-lt"/>
                <a:ea typeface="+mj-ea"/>
                <a:cs typeface="+mj-cs"/>
              </a:rPr>
              <a:t>th</a:t>
            </a:r>
            <a:r>
              <a:rPr lang="en-US" sz="2775" kern="1200" dirty="0">
                <a:solidFill>
                  <a:schemeClr val="tx1"/>
                </a:solidFill>
                <a:latin typeface="+mj-lt"/>
                <a:ea typeface="+mj-ea"/>
                <a:cs typeface="+mj-cs"/>
              </a:rPr>
              <a:t>, 2017</a:t>
            </a:r>
          </a:p>
        </p:txBody>
      </p:sp>
      <p:pic>
        <p:nvPicPr>
          <p:cNvPr id="4" name="Content Placeholder 5">
            <a:extLst>
              <a:ext uri="{FF2B5EF4-FFF2-40B4-BE49-F238E27FC236}">
                <a16:creationId xmlns:a16="http://schemas.microsoft.com/office/drawing/2014/main" id="{77B4103F-0DB2-0A6A-6A79-E4FDFFB38E5E}"/>
              </a:ext>
            </a:extLst>
          </p:cNvPr>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b="15625"/>
          <a:stretch/>
        </p:blipFill>
        <p:spPr>
          <a:xfrm>
            <a:off x="0" y="0"/>
            <a:ext cx="4572000" cy="3857625"/>
          </a:xfrm>
          <a:prstGeom prst="rect">
            <a:avLst/>
          </a:prstGeom>
        </p:spPr>
      </p:pic>
      <p:pic>
        <p:nvPicPr>
          <p:cNvPr id="5" name="Picture 4">
            <a:extLst>
              <a:ext uri="{FF2B5EF4-FFF2-40B4-BE49-F238E27FC236}">
                <a16:creationId xmlns:a16="http://schemas.microsoft.com/office/drawing/2014/main" id="{D7352C10-9DCD-DBB9-4B5C-EE6FFF7CAC4F}"/>
              </a:ext>
            </a:extLst>
          </p:cNvPr>
          <p:cNvPicPr>
            <a:picLocks noChangeAspect="1"/>
          </p:cNvPicPr>
          <p:nvPr/>
        </p:nvPicPr>
        <p:blipFill rotWithShape="1">
          <a:blip r:embed="rId5">
            <a:extLst>
              <a:ext uri="{28A0092B-C50C-407E-A947-70E740481C1C}">
                <a14:useLocalDpi xmlns:a14="http://schemas.microsoft.com/office/drawing/2010/main" val="0"/>
              </a:ext>
            </a:extLst>
          </a:blip>
          <a:srcRect l="5448" r="15441"/>
          <a:stretch/>
        </p:blipFill>
        <p:spPr>
          <a:xfrm>
            <a:off x="4572001" y="8"/>
            <a:ext cx="4571999" cy="3857615"/>
          </a:xfrm>
          <a:prstGeom prst="rect">
            <a:avLst/>
          </a:prstGeom>
        </p:spPr>
      </p:pic>
    </p:spTree>
    <p:extLst>
      <p:ext uri="{BB962C8B-B14F-4D97-AF65-F5344CB8AC3E}">
        <p14:creationId xmlns:p14="http://schemas.microsoft.com/office/powerpoint/2010/main" val="2087997005"/>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E0230-3874-D088-FB43-4CE33FFA2806}"/>
              </a:ext>
            </a:extLst>
          </p:cNvPr>
          <p:cNvSpPr>
            <a:spLocks noGrp="1"/>
          </p:cNvSpPr>
          <p:nvPr>
            <p:ph type="title"/>
          </p:nvPr>
        </p:nvSpPr>
        <p:spPr>
          <a:xfrm>
            <a:off x="282893" y="0"/>
            <a:ext cx="7437919" cy="1074205"/>
          </a:xfrm>
        </p:spPr>
        <p:txBody>
          <a:bodyPr>
            <a:normAutofit/>
          </a:bodyPr>
          <a:lstStyle/>
          <a:p>
            <a:r>
              <a:rPr lang="en-US" sz="3600" dirty="0"/>
              <a:t>What is an ABLE Account? </a:t>
            </a:r>
          </a:p>
        </p:txBody>
      </p:sp>
      <p:graphicFrame>
        <p:nvGraphicFramePr>
          <p:cNvPr id="16" name="Content Placeholder 2">
            <a:extLst>
              <a:ext uri="{FF2B5EF4-FFF2-40B4-BE49-F238E27FC236}">
                <a16:creationId xmlns:a16="http://schemas.microsoft.com/office/drawing/2014/main" id="{40C94407-9026-B985-0F65-9A8BA214142B}"/>
              </a:ext>
            </a:extLst>
          </p:cNvPr>
          <p:cNvGraphicFramePr>
            <a:graphicFrameLocks noGrp="1"/>
          </p:cNvGraphicFramePr>
          <p:nvPr>
            <p:ph idx="4294967295"/>
          </p:nvPr>
        </p:nvGraphicFramePr>
        <p:xfrm>
          <a:off x="0" y="882650"/>
          <a:ext cx="8907463" cy="400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8222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14786-9D15-95BE-FED6-21272BEC6170}"/>
              </a:ext>
            </a:extLst>
          </p:cNvPr>
          <p:cNvSpPr>
            <a:spLocks noGrp="1"/>
          </p:cNvSpPr>
          <p:nvPr>
            <p:ph type="title"/>
          </p:nvPr>
        </p:nvSpPr>
        <p:spPr>
          <a:xfrm>
            <a:off x="127747" y="891478"/>
            <a:ext cx="2918012" cy="3360545"/>
          </a:xfrm>
        </p:spPr>
        <p:txBody>
          <a:bodyPr>
            <a:normAutofit/>
          </a:bodyPr>
          <a:lstStyle/>
          <a:p>
            <a:pPr algn="r"/>
            <a:r>
              <a:rPr lang="en-US" sz="4575" b="1" dirty="0"/>
              <a:t>Eligibility Criteria</a:t>
            </a:r>
          </a:p>
        </p:txBody>
      </p:sp>
      <p:graphicFrame>
        <p:nvGraphicFramePr>
          <p:cNvPr id="29" name="Content Placeholder 2">
            <a:extLst>
              <a:ext uri="{FF2B5EF4-FFF2-40B4-BE49-F238E27FC236}">
                <a16:creationId xmlns:a16="http://schemas.microsoft.com/office/drawing/2014/main" id="{96657922-241E-7773-72CF-89F9E96B432D}"/>
              </a:ext>
            </a:extLst>
          </p:cNvPr>
          <p:cNvGraphicFramePr>
            <a:graphicFrameLocks noGrp="1"/>
          </p:cNvGraphicFramePr>
          <p:nvPr>
            <p:ph idx="4294967295"/>
            <p:extLst>
              <p:ext uri="{D42A27DB-BD31-4B8C-83A1-F6EECF244321}">
                <p14:modId xmlns:p14="http://schemas.microsoft.com/office/powerpoint/2010/main" val="837598417"/>
              </p:ext>
            </p:extLst>
          </p:nvPr>
        </p:nvGraphicFramePr>
        <p:xfrm>
          <a:off x="4202053" y="325437"/>
          <a:ext cx="4941948" cy="46653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51383889"/>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3ED5472-EE08-4D9C-8EFF-BC92856EB45D}"/>
              </a:ext>
            </a:extLst>
          </p:cNvPr>
          <p:cNvSpPr>
            <a:spLocks noGrp="1"/>
          </p:cNvSpPr>
          <p:nvPr>
            <p:ph type="body" idx="4"/>
          </p:nvPr>
        </p:nvSpPr>
        <p:spPr>
          <a:xfrm>
            <a:off x="0" y="1347169"/>
            <a:ext cx="5786547" cy="3882958"/>
          </a:xfrm>
        </p:spPr>
        <p:txBody>
          <a:bodyPr>
            <a:normAutofit/>
          </a:bodyPr>
          <a:lstStyle/>
          <a:p>
            <a:r>
              <a:rPr lang="en-US" dirty="0"/>
              <a:t>Individuals can only have $2,000 in “countable assets” to remain eligible for many means-tested benefits programs, such as Supplemental Security Income (SSI) and Medicaid.</a:t>
            </a:r>
          </a:p>
          <a:p>
            <a:r>
              <a:rPr lang="en-US" dirty="0"/>
              <a:t>Funds in an ABLE account will not affect eligibility for SSI (up to $100,000), Medicaid and many other means-tested benefits. </a:t>
            </a:r>
          </a:p>
        </p:txBody>
      </p:sp>
      <p:sp>
        <p:nvSpPr>
          <p:cNvPr id="7" name="Title 6">
            <a:extLst>
              <a:ext uri="{FF2B5EF4-FFF2-40B4-BE49-F238E27FC236}">
                <a16:creationId xmlns:a16="http://schemas.microsoft.com/office/drawing/2014/main" id="{564F2739-FB12-434E-BE59-86D9A8A0BCE0}"/>
              </a:ext>
            </a:extLst>
          </p:cNvPr>
          <p:cNvSpPr>
            <a:spLocks noGrp="1"/>
          </p:cNvSpPr>
          <p:nvPr>
            <p:ph type="title"/>
          </p:nvPr>
        </p:nvSpPr>
        <p:spPr>
          <a:xfrm>
            <a:off x="0" y="367083"/>
            <a:ext cx="9144000" cy="726900"/>
          </a:xfrm>
        </p:spPr>
        <p:txBody>
          <a:bodyPr>
            <a:noAutofit/>
          </a:bodyPr>
          <a:lstStyle/>
          <a:p>
            <a:pPr algn="ctr"/>
            <a:r>
              <a:rPr lang="en-US" sz="3200" i="1" dirty="0"/>
              <a:t>Means-tested benefits and ABLE</a:t>
            </a:r>
            <a:endParaRPr lang="en-US" sz="3200" dirty="0"/>
          </a:p>
        </p:txBody>
      </p:sp>
      <p:pic>
        <p:nvPicPr>
          <p:cNvPr id="9" name="Picture 8">
            <a:extLst>
              <a:ext uri="{FF2B5EF4-FFF2-40B4-BE49-F238E27FC236}">
                <a16:creationId xmlns:a16="http://schemas.microsoft.com/office/drawing/2014/main" id="{2453728E-0B38-4888-A8BE-599520883BD3}"/>
              </a:ext>
            </a:extLst>
          </p:cNvPr>
          <p:cNvPicPr>
            <a:picLocks noChangeAspect="1"/>
          </p:cNvPicPr>
          <p:nvPr/>
        </p:nvPicPr>
        <p:blipFill>
          <a:blip r:embed="rId2"/>
          <a:stretch>
            <a:fillRect/>
          </a:stretch>
        </p:blipFill>
        <p:spPr>
          <a:xfrm>
            <a:off x="5956325" y="1347169"/>
            <a:ext cx="2938549" cy="2938549"/>
          </a:xfrm>
          <a:prstGeom prst="rect">
            <a:avLst/>
          </a:prstGeom>
        </p:spPr>
      </p:pic>
    </p:spTree>
    <p:extLst>
      <p:ext uri="{BB962C8B-B14F-4D97-AF65-F5344CB8AC3E}">
        <p14:creationId xmlns:p14="http://schemas.microsoft.com/office/powerpoint/2010/main" val="282883644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1992</TotalTime>
  <Words>2685</Words>
  <Application>Microsoft Office PowerPoint</Application>
  <PresentationFormat>On-screen Show (16:9)</PresentationFormat>
  <Paragraphs>179</Paragraphs>
  <Slides>25</Slides>
  <Notes>23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aileron</vt:lpstr>
      <vt:lpstr>Calibri Light</vt:lpstr>
      <vt:lpstr>Arial</vt:lpstr>
      <vt:lpstr>Montserrat</vt:lpstr>
      <vt:lpstr>Archivo Black</vt:lpstr>
      <vt:lpstr>Lustria</vt:lpstr>
      <vt:lpstr>Avenir</vt:lpstr>
      <vt:lpstr>Source Sans Pro</vt:lpstr>
      <vt:lpstr>Open Sans</vt:lpstr>
      <vt:lpstr>Helvetica</vt:lpstr>
      <vt:lpstr>Calibri</vt:lpstr>
      <vt:lpstr>Titillium Web</vt:lpstr>
      <vt:lpstr>Simple Light</vt:lpstr>
      <vt:lpstr>Office Theme</vt:lpstr>
      <vt:lpstr>PowerPoint Presentation</vt:lpstr>
      <vt:lpstr>Presentation Overview </vt:lpstr>
      <vt:lpstr>The Stephen Beck, Jr.  Achieving a Better Life Experience Act of 2014</vt:lpstr>
      <vt:lpstr>Kansas ABLE Act</vt:lpstr>
      <vt:lpstr>PowerPoint Presentation</vt:lpstr>
      <vt:lpstr>First Kansas ABLE Account Opened – January 26th, 2017</vt:lpstr>
      <vt:lpstr>What is an ABLE Account? </vt:lpstr>
      <vt:lpstr>Eligibility Criteria</vt:lpstr>
      <vt:lpstr>Means-tested benefits and ABLE</vt:lpstr>
      <vt:lpstr>PowerPoint Presentation</vt:lpstr>
      <vt:lpstr>PowerPoint Presentation</vt:lpstr>
      <vt:lpstr>Limitations to Contributions</vt:lpstr>
      <vt:lpstr>ABLE to Work</vt:lpstr>
      <vt:lpstr>PowerPoint Presentation</vt:lpstr>
      <vt:lpstr>ABLE Account Enrollment</vt:lpstr>
      <vt:lpstr>UgiftABLE.com</vt:lpstr>
      <vt:lpstr>Tax Advantages</vt:lpstr>
      <vt:lpstr>Q: Will ABLE account owners need approval before spending the money in their accounts? </vt:lpstr>
      <vt:lpstr>ABLE Account Investment and Maintenance Fees </vt:lpstr>
      <vt:lpstr>Benefits to an ABLE FDIC checking account</vt:lpstr>
      <vt:lpstr>Important Considerations</vt:lpstr>
      <vt:lpstr>PowerPoint Presentation</vt:lpstr>
      <vt:lpstr>Kansas ABLE Empowerment Grant</vt:lpstr>
      <vt:lpstr>Thank You to Our ABLE Empowerment Grant Sponsors!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Treacy</dc:creator>
  <cp:lastModifiedBy>STORemote</cp:lastModifiedBy>
  <cp:revision>80</cp:revision>
  <cp:lastPrinted>2024-05-24T21:28:55Z</cp:lastPrinted>
  <dcterms:modified xsi:type="dcterms:W3CDTF">2026-05-19T03:37:30Z</dcterms:modified>
</cp:coreProperties>
</file>